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8"/>
  </p:notesMasterIdLst>
  <p:sldIdLst>
    <p:sldId id="273" r:id="rId2"/>
    <p:sldId id="257" r:id="rId3"/>
    <p:sldId id="258" r:id="rId4"/>
    <p:sldId id="259" r:id="rId5"/>
    <p:sldId id="260" r:id="rId6"/>
    <p:sldId id="262" r:id="rId7"/>
    <p:sldId id="263" r:id="rId8"/>
    <p:sldId id="264" r:id="rId9"/>
    <p:sldId id="274" r:id="rId10"/>
    <p:sldId id="265" r:id="rId11"/>
    <p:sldId id="266" r:id="rId12"/>
    <p:sldId id="267" r:id="rId13"/>
    <p:sldId id="270" r:id="rId14"/>
    <p:sldId id="271" r:id="rId15"/>
    <p:sldId id="269" r:id="rId16"/>
    <p:sldId id="268"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349" autoAdjust="0"/>
  </p:normalViewPr>
  <p:slideViewPr>
    <p:cSldViewPr>
      <p:cViewPr>
        <p:scale>
          <a:sx n="50" d="100"/>
          <a:sy n="50" d="100"/>
        </p:scale>
        <p:origin x="-341" y="-653"/>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ITDDATA_SERVER\ITDDATA\ITD\CRU\HOME\ICRUSPOL\Cataract\PhD\PhD%20Chapters\Introduction\Blindess%20pie%20chart.xls"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nl-NL"/>
  <c:style val="4"/>
  <c:chart>
    <c:autoTitleDeleted val="1"/>
    <c:plotArea>
      <c:layout/>
      <c:barChart>
        <c:barDir val="col"/>
        <c:grouping val="clustered"/>
        <c:ser>
          <c:idx val="0"/>
          <c:order val="0"/>
          <c:tx>
            <c:strRef>
              <c:f>Sheet1!$C$1</c:f>
              <c:strCache>
                <c:ptCount val="1"/>
                <c:pt idx="0">
                  <c:v>Number with diabetes (millions)</c:v>
                </c:pt>
              </c:strCache>
            </c:strRef>
          </c:tx>
          <c:dPt>
            <c:idx val="0"/>
            <c:spPr>
              <a:solidFill>
                <a:schemeClr val="accent1"/>
              </a:solidFill>
            </c:spPr>
          </c:dPt>
          <c:dPt>
            <c:idx val="1"/>
            <c:spPr>
              <a:solidFill>
                <a:schemeClr val="accent2"/>
              </a:solidFill>
            </c:spPr>
          </c:dPt>
          <c:cat>
            <c:numRef>
              <c:f>Sheet1!$B$2:$B$3</c:f>
              <c:numCache>
                <c:formatCode>General</c:formatCode>
                <c:ptCount val="2"/>
                <c:pt idx="0">
                  <c:v>2011</c:v>
                </c:pt>
                <c:pt idx="1">
                  <c:v>2030</c:v>
                </c:pt>
              </c:numCache>
            </c:numRef>
          </c:cat>
          <c:val>
            <c:numRef>
              <c:f>Sheet1!$C$2:$C$3</c:f>
              <c:numCache>
                <c:formatCode>General</c:formatCode>
                <c:ptCount val="2"/>
                <c:pt idx="0">
                  <c:v>366</c:v>
                </c:pt>
                <c:pt idx="1">
                  <c:v>552</c:v>
                </c:pt>
              </c:numCache>
            </c:numRef>
          </c:val>
        </c:ser>
        <c:axId val="32402432"/>
        <c:axId val="33133696"/>
      </c:barChart>
      <c:catAx>
        <c:axId val="32402432"/>
        <c:scaling>
          <c:orientation val="minMax"/>
        </c:scaling>
        <c:axPos val="b"/>
        <c:numFmt formatCode="General" sourceLinked="1"/>
        <c:tickLblPos val="nextTo"/>
        <c:txPr>
          <a:bodyPr/>
          <a:lstStyle/>
          <a:p>
            <a:pPr>
              <a:defRPr sz="2000"/>
            </a:pPr>
            <a:endParaRPr lang="nl-NL"/>
          </a:p>
        </c:txPr>
        <c:crossAx val="33133696"/>
        <c:crosses val="autoZero"/>
        <c:auto val="1"/>
        <c:lblAlgn val="ctr"/>
        <c:lblOffset val="100"/>
      </c:catAx>
      <c:valAx>
        <c:axId val="33133696"/>
        <c:scaling>
          <c:orientation val="minMax"/>
        </c:scaling>
        <c:axPos val="l"/>
        <c:title>
          <c:tx>
            <c:rich>
              <a:bodyPr rot="-5400000" vert="horz"/>
              <a:lstStyle/>
              <a:p>
                <a:pPr>
                  <a:defRPr sz="1800"/>
                </a:pPr>
                <a:r>
                  <a:rPr lang="en-US" sz="1800"/>
                  <a:t>Estimated number with diabetes (millions)</a:t>
                </a:r>
              </a:p>
            </c:rich>
          </c:tx>
        </c:title>
        <c:numFmt formatCode="General" sourceLinked="1"/>
        <c:tickLblPos val="nextTo"/>
        <c:txPr>
          <a:bodyPr/>
          <a:lstStyle/>
          <a:p>
            <a:pPr>
              <a:defRPr sz="2000"/>
            </a:pPr>
            <a:endParaRPr lang="nl-NL"/>
          </a:p>
        </c:txPr>
        <c:crossAx val="32402432"/>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nl-NL"/>
  <c:clrMapOvr bg1="dk2" tx1="lt1" bg2="dk1" tx2="lt2" accent1="accent1" accent2="accent2" accent3="accent3" accent4="accent4" accent5="accent5" accent6="accent6" hlink="hlink" folHlink="folHlink"/>
  <c:chart>
    <c:autoTitleDeleted val="1"/>
    <c:plotArea>
      <c:layout/>
      <c:pieChart>
        <c:varyColors val="1"/>
        <c:ser>
          <c:idx val="0"/>
          <c:order val="0"/>
          <c:spPr>
            <a:solidFill>
              <a:srgbClr val="9999FF"/>
            </a:solidFill>
            <a:ln w="12700">
              <a:solidFill>
                <a:srgbClr val="000000"/>
              </a:solidFill>
              <a:prstDash val="solid"/>
            </a:ln>
          </c:spPr>
          <c:dPt>
            <c:idx val="1"/>
            <c:spPr>
              <a:solidFill>
                <a:srgbClr val="993366"/>
              </a:solidFill>
              <a:ln w="12700">
                <a:solidFill>
                  <a:srgbClr val="000000"/>
                </a:solidFill>
                <a:prstDash val="solid"/>
              </a:ln>
            </c:spPr>
          </c:dPt>
          <c:dPt>
            <c:idx val="2"/>
            <c:spPr>
              <a:solidFill>
                <a:srgbClr val="FFFFCC"/>
              </a:solidFill>
              <a:ln w="12700">
                <a:solidFill>
                  <a:srgbClr val="000000"/>
                </a:solidFill>
                <a:prstDash val="solid"/>
              </a:ln>
            </c:spPr>
          </c:dPt>
          <c:dPt>
            <c:idx val="3"/>
            <c:spPr>
              <a:solidFill>
                <a:srgbClr val="CCFFFF"/>
              </a:solidFill>
              <a:ln w="12700">
                <a:solidFill>
                  <a:srgbClr val="000000"/>
                </a:solidFill>
                <a:prstDash val="solid"/>
              </a:ln>
            </c:spPr>
          </c:dPt>
          <c:dPt>
            <c:idx val="4"/>
            <c:spPr>
              <a:solidFill>
                <a:srgbClr val="660066"/>
              </a:solidFill>
              <a:ln w="12700">
                <a:solidFill>
                  <a:srgbClr val="000000"/>
                </a:solidFill>
                <a:prstDash val="solid"/>
              </a:ln>
            </c:spPr>
          </c:dPt>
          <c:dPt>
            <c:idx val="5"/>
            <c:explosion val="10"/>
            <c:spPr>
              <a:solidFill>
                <a:srgbClr val="FF8080"/>
              </a:solidFill>
              <a:ln w="12700">
                <a:solidFill>
                  <a:srgbClr val="000000"/>
                </a:solidFill>
                <a:prstDash val="solid"/>
              </a:ln>
            </c:spPr>
          </c:dPt>
          <c:dPt>
            <c:idx val="6"/>
            <c:spPr>
              <a:solidFill>
                <a:srgbClr val="0066CC"/>
              </a:solidFill>
              <a:ln w="12700">
                <a:solidFill>
                  <a:srgbClr val="000000"/>
                </a:solidFill>
                <a:prstDash val="solid"/>
              </a:ln>
            </c:spPr>
          </c:dPt>
          <c:dPt>
            <c:idx val="7"/>
            <c:spPr>
              <a:solidFill>
                <a:srgbClr val="92D050"/>
              </a:solidFill>
              <a:ln w="19050">
                <a:solidFill>
                  <a:schemeClr val="tx1"/>
                </a:solidFill>
                <a:prstDash val="solid"/>
              </a:ln>
            </c:spPr>
          </c:dPt>
          <c:dPt>
            <c:idx val="8"/>
            <c:spPr>
              <a:solidFill>
                <a:srgbClr val="000080"/>
              </a:solidFill>
              <a:ln w="12700">
                <a:solidFill>
                  <a:srgbClr val="000000"/>
                </a:solidFill>
                <a:prstDash val="solid"/>
              </a:ln>
            </c:spPr>
          </c:dPt>
          <c:dLbls>
            <c:delete val="1"/>
          </c:dLbls>
          <c:cat>
            <c:strRef>
              <c:f>Sheet1!$A$1:$A$9</c:f>
              <c:strCache>
                <c:ptCount val="9"/>
                <c:pt idx="0">
                  <c:v>Cataract</c:v>
                </c:pt>
                <c:pt idx="1">
                  <c:v>Refractive error</c:v>
                </c:pt>
                <c:pt idx="2">
                  <c:v>Glaucoma</c:v>
                </c:pt>
                <c:pt idx="3">
                  <c:v>AMD</c:v>
                </c:pt>
                <c:pt idx="4">
                  <c:v>CO</c:v>
                </c:pt>
                <c:pt idx="5">
                  <c:v>DR</c:v>
                </c:pt>
                <c:pt idx="6">
                  <c:v>Childhood </c:v>
                </c:pt>
                <c:pt idx="7">
                  <c:v>Trachoma</c:v>
                </c:pt>
                <c:pt idx="8">
                  <c:v>Other</c:v>
                </c:pt>
              </c:strCache>
            </c:strRef>
          </c:cat>
          <c:val>
            <c:numRef>
              <c:f>Sheet1!$B$1:$B$9</c:f>
              <c:numCache>
                <c:formatCode>General</c:formatCode>
                <c:ptCount val="9"/>
                <c:pt idx="0">
                  <c:v>39</c:v>
                </c:pt>
                <c:pt idx="1">
                  <c:v>18</c:v>
                </c:pt>
                <c:pt idx="2">
                  <c:v>10</c:v>
                </c:pt>
                <c:pt idx="3">
                  <c:v>7</c:v>
                </c:pt>
                <c:pt idx="4">
                  <c:v>4</c:v>
                </c:pt>
                <c:pt idx="5">
                  <c:v>4</c:v>
                </c:pt>
                <c:pt idx="6">
                  <c:v>3</c:v>
                </c:pt>
                <c:pt idx="7">
                  <c:v>3</c:v>
                </c:pt>
                <c:pt idx="8">
                  <c:v>11</c:v>
                </c:pt>
              </c:numCache>
            </c:numRef>
          </c:val>
        </c:ser>
        <c:dLbls>
          <c:showCatName val="1"/>
          <c:showPercent val="1"/>
        </c:dLbls>
        <c:firstSliceAng val="0"/>
      </c:pieChart>
      <c:spPr>
        <a:noFill/>
        <a:ln w="25400">
          <a:noFill/>
        </a:ln>
      </c:spPr>
    </c:plotArea>
    <c:plotVisOnly val="1"/>
    <c:dispBlanksAs val="zero"/>
  </c:chart>
  <c:spPr>
    <a:noFill/>
    <a:ln w="3175">
      <a:noFill/>
      <a:prstDash val="solid"/>
    </a:ln>
  </c:spPr>
  <c:txPr>
    <a:bodyPr/>
    <a:lstStyle/>
    <a:p>
      <a:pPr>
        <a:defRPr sz="1500" b="0" i="0" u="none" strike="noStrike" baseline="0">
          <a:solidFill>
            <a:srgbClr val="000000"/>
          </a:solidFill>
          <a:latin typeface="Arial"/>
          <a:ea typeface="Arial"/>
          <a:cs typeface="Arial"/>
        </a:defRPr>
      </a:pPr>
      <a:endParaRPr lang="nl-NL"/>
    </a:p>
  </c:txPr>
  <c:externalData r:id="rId2"/>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D3A3F8D-9E4F-43A8-A02C-087135AD844A}" type="datetimeFigureOut">
              <a:rPr lang="en-US"/>
              <a:pPr>
                <a:defRPr/>
              </a:pPr>
              <a:t>3/28/2013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7E095CB-D4F4-4FE5-A5E2-1FB46B49206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z="800" smtClean="0"/>
              <a:t>Diabetes is a growing problem world wide. The number of people with diabetes is high and rising rapidly.</a:t>
            </a:r>
          </a:p>
          <a:p>
            <a:pPr eaLnBrk="1" hangingPunct="1">
              <a:spcBef>
                <a:spcPct val="0"/>
              </a:spcBef>
            </a:pPr>
            <a:r>
              <a:rPr lang="en-GB" sz="800" smtClean="0"/>
              <a:t>It is currently estimated that there are 366million people worldwide with diabetes. This is predicted to increase to 552 million in 2030. 80% of people with diabetes live in in low and middle income countries.</a:t>
            </a:r>
          </a:p>
          <a:p>
            <a:pPr eaLnBrk="1" hangingPunct="1">
              <a:spcBef>
                <a:spcPct val="0"/>
              </a:spcBef>
            </a:pPr>
            <a:r>
              <a:rPr lang="en-GB" smtClean="0"/>
              <a:t>50% diabetes is undiagnosed. </a:t>
            </a:r>
            <a:endParaRPr lang="en-US" smtClean="0"/>
          </a:p>
          <a:p>
            <a:pPr eaLnBrk="1" hangingPunct="1">
              <a:spcBef>
                <a:spcPct val="0"/>
              </a:spcBef>
            </a:pPr>
            <a:endParaRPr lang="en-US" smtClean="0"/>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EF02E87-A7EA-4C65-AA1B-901FF0DF7853}" type="slidenum">
              <a:rPr lang="en-US">
                <a:cs typeface="Arial" charset="0"/>
              </a:rPr>
              <a:pPr fontAlgn="base">
                <a:spcBef>
                  <a:spcPct val="0"/>
                </a:spcBef>
                <a:spcAft>
                  <a:spcPct val="0"/>
                </a:spcAft>
                <a:defRPr/>
              </a:pPr>
              <a:t>3</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For known diabetic (‘Yes to H1) or newly diagnosed diabetic (RBG 200mg/dl or more)</a:t>
            </a:r>
          </a:p>
          <a:p>
            <a:pPr eaLnBrk="1" hangingPunct="1">
              <a:spcBef>
                <a:spcPct val="0"/>
              </a:spcBef>
            </a:pPr>
            <a:r>
              <a:rPr lang="en-GB" smtClean="0"/>
              <a:t>Put dilating drops in both eyes. Continue to neighbouring households. Make a note of where house is and the time eyes were dilated, so you know when to return to that household.</a:t>
            </a:r>
          </a:p>
          <a:p>
            <a:pPr eaLnBrk="1" hangingPunct="1">
              <a:spcBef>
                <a:spcPct val="0"/>
              </a:spcBef>
            </a:pPr>
            <a:r>
              <a:rPr lang="en-GB" smtClean="0"/>
              <a:t>Conduct dilated examination with direct and indirect ophthalmoscope in dark room. Grade using Scottish grading system.</a:t>
            </a:r>
          </a:p>
          <a:p>
            <a:pPr eaLnBrk="1" hangingPunct="1">
              <a:spcBef>
                <a:spcPct val="0"/>
              </a:spcBef>
            </a:pPr>
            <a:r>
              <a:rPr lang="en-GB" smtClean="0"/>
              <a:t>Refer anyone with suspected DR for further investigation.</a:t>
            </a:r>
          </a:p>
          <a:p>
            <a:pPr eaLnBrk="1" hangingPunct="1">
              <a:spcBef>
                <a:spcPct val="0"/>
              </a:spcBef>
            </a:pPr>
            <a:endParaRPr lang="en-US" smtClean="0"/>
          </a:p>
        </p:txBody>
      </p:sp>
      <p:sp>
        <p:nvSpPr>
          <p:cNvPr id="378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7A038A3-3BAC-4C5E-8BE9-4191AE2AF398}" type="slidenum">
              <a:rPr lang="en-US">
                <a:cs typeface="Arial" charset="0"/>
              </a:rPr>
              <a:pPr fontAlgn="base">
                <a:spcBef>
                  <a:spcPct val="0"/>
                </a:spcBef>
                <a:spcAft>
                  <a:spcPct val="0"/>
                </a:spcAft>
                <a:defRPr/>
              </a:pPr>
              <a:t>14</a:t>
            </a:fld>
            <a:endParaRPr lang="en-US">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This table shows the different possible scenarios based on section H of the form. Go through these slowly with the teams.</a:t>
            </a:r>
            <a:endParaRPr lang="en-US" smtClean="0"/>
          </a:p>
        </p:txBody>
      </p:sp>
      <p:sp>
        <p:nvSpPr>
          <p:cNvPr id="399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96AE2B3-94B3-4A10-8194-3A201FB33BEE}" type="slidenum">
              <a:rPr lang="en-US">
                <a:cs typeface="Arial" charset="0"/>
              </a:rPr>
              <a:pPr fontAlgn="base">
                <a:spcBef>
                  <a:spcPct val="0"/>
                </a:spcBef>
                <a:spcAft>
                  <a:spcPct val="0"/>
                </a:spcAft>
                <a:defRPr/>
              </a:pPr>
              <a:t>15</a:t>
            </a:fld>
            <a:endParaRPr lang="en-US">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This flow chart gives a summary of the protocol for DR module.</a:t>
            </a:r>
            <a:endParaRPr lang="en-US" smtClean="0"/>
          </a:p>
        </p:txBody>
      </p:sp>
      <p:sp>
        <p:nvSpPr>
          <p:cNvPr id="41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A4076C-6BB1-408B-9F5B-32EA0F0724C8}" type="slidenum">
              <a:rPr lang="en-US">
                <a:cs typeface="Arial" charset="0"/>
              </a:rPr>
              <a:pPr fontAlgn="base">
                <a:spcBef>
                  <a:spcPct val="0"/>
                </a:spcBef>
                <a:spcAft>
                  <a:spcPct val="0"/>
                </a:spcAft>
                <a:defRPr/>
              </a:pPr>
              <a:t>16</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Burden varies from country to country, with highest prevalence in middle and high income countries. But rising in low income countries as well.</a:t>
            </a:r>
            <a:endParaRPr lang="en-US" smtClean="0"/>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7E0150-934B-47B5-B6AC-38C991C43DA9}" type="slidenum">
              <a:rPr lang="en-US">
                <a:cs typeface="Arial" charset="0"/>
              </a:rPr>
              <a:pPr fontAlgn="base">
                <a:spcBef>
                  <a:spcPct val="0"/>
                </a:spcBef>
                <a:spcAft>
                  <a:spcPct val="0"/>
                </a:spcAft>
                <a:defRPr/>
              </a:pPr>
              <a:t>4</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Diabetic retinopathy is a complication of diabetes, that is estimated to be responsible for 4% of blindness. But this is likely to rise as other avoidable causes of blindness (e.g. cataract) are bought under control and as the diabetes epidemic continues to grow</a:t>
            </a:r>
            <a:endParaRPr lang="en-US" smtClean="0"/>
          </a:p>
        </p:txBody>
      </p:sp>
      <p:sp>
        <p:nvSpPr>
          <p:cNvPr id="215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200C8D-1D05-48DD-BD32-F84AADF3B59C}" type="slidenum">
              <a:rPr lang="en-US">
                <a:cs typeface="Arial" charset="0"/>
              </a:rPr>
              <a:pPr fontAlgn="base">
                <a:spcBef>
                  <a:spcPct val="0"/>
                </a:spcBef>
                <a:spcAft>
                  <a:spcPct val="0"/>
                </a:spcAft>
                <a:defRPr/>
              </a:pPr>
              <a:t>5</a:t>
            </a:fld>
            <a:endParaRPr lang="en-US">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This map shows countries that have had a population based DR survey conducted in the past 20 years.</a:t>
            </a:r>
          </a:p>
          <a:p>
            <a:pPr eaLnBrk="1" hangingPunct="1">
              <a:spcBef>
                <a:spcPct val="0"/>
              </a:spcBef>
            </a:pPr>
            <a:r>
              <a:rPr lang="en-GB" smtClean="0"/>
              <a:t>Relatively little population based data on diabetic retinopathy. </a:t>
            </a:r>
          </a:p>
          <a:p>
            <a:pPr eaLnBrk="1" hangingPunct="1">
              <a:spcBef>
                <a:spcPct val="0"/>
              </a:spcBef>
            </a:pPr>
            <a:r>
              <a:rPr lang="en-GB" smtClean="0"/>
              <a:t>These data are needed to help plan DR screening and treatment services in areas where diabetes is a problem.</a:t>
            </a:r>
          </a:p>
          <a:p>
            <a:pPr eaLnBrk="1" hangingPunct="1">
              <a:spcBef>
                <a:spcPct val="0"/>
              </a:spcBef>
            </a:pPr>
            <a:r>
              <a:rPr lang="en-GB" smtClean="0"/>
              <a:t>This is why we have developed a methodology for including DR assessment in RAAB. </a:t>
            </a:r>
            <a:endParaRPr lang="en-US" smtClean="0"/>
          </a:p>
        </p:txBody>
      </p:sp>
      <p:sp>
        <p:nvSpPr>
          <p:cNvPr id="235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32C3580-EFAB-46CB-BD88-63410B623414}" type="slidenum">
              <a:rPr lang="en-US">
                <a:cs typeface="Arial" charset="0"/>
              </a:rPr>
              <a:pPr fontAlgn="base">
                <a:spcBef>
                  <a:spcPct val="0"/>
                </a:spcBef>
                <a:spcAft>
                  <a:spcPct val="0"/>
                </a:spcAft>
                <a:defRPr/>
              </a:pPr>
              <a:t>6</a:t>
            </a:fld>
            <a:endParaRPr lang="en-US">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nl-NL" smtClean="0"/>
          </a:p>
        </p:txBody>
      </p:sp>
      <p:sp>
        <p:nvSpPr>
          <p:cNvPr id="256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2A2AB4-DA42-4CFA-9167-DD6B0DBCCE0D}" type="slidenum">
              <a:rPr lang="en-US">
                <a:cs typeface="Arial" charset="0"/>
              </a:rPr>
              <a:pPr fontAlgn="base">
                <a:spcBef>
                  <a:spcPct val="0"/>
                </a:spcBef>
                <a:spcAft>
                  <a:spcPct val="0"/>
                </a:spcAft>
                <a:defRPr/>
              </a:pPr>
              <a:t>7</a:t>
            </a:fld>
            <a:endParaRPr lang="en-US">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nl-NL" smtClean="0"/>
          </a:p>
        </p:txBody>
      </p:sp>
      <p:sp>
        <p:nvSpPr>
          <p:cNvPr id="2765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E523C0-DD9E-4B53-951D-CA798967DC5A}" type="slidenum">
              <a:rPr lang="en-US">
                <a:cs typeface="Arial" charset="0"/>
              </a:rPr>
              <a:pPr fontAlgn="base">
                <a:spcBef>
                  <a:spcPct val="0"/>
                </a:spcBef>
                <a:spcAft>
                  <a:spcPct val="0"/>
                </a:spcAft>
                <a:defRPr/>
              </a:pPr>
              <a:t>8</a:t>
            </a:fld>
            <a:endParaRPr lang="en-US">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Unlike RAAB, for RAAB+DR informed written consent </a:t>
            </a:r>
            <a:r>
              <a:rPr lang="en-GB" u="sng" smtClean="0"/>
              <a:t>must</a:t>
            </a:r>
            <a:r>
              <a:rPr lang="en-GB" smtClean="0"/>
              <a:t> be obtained. This is because the survey involves taking finger prick blood samples (for diabetes test) and pupil dilation. Using a participant information sheet written in the local language, the following should be explained to the participant: the purpose of the study, the procedures involved for the participant in the study, risks and benefits of taking part, that participation is voluntary </a:t>
            </a:r>
            <a:endParaRPr lang="en-US" smtClean="0"/>
          </a:p>
          <a:p>
            <a:pPr eaLnBrk="1" hangingPunct="1">
              <a:spcBef>
                <a:spcPct val="0"/>
              </a:spcBef>
            </a:pPr>
            <a:r>
              <a:rPr lang="en-GB" smtClean="0"/>
              <a:t>that all information collected will be kept confidential to the survey team.</a:t>
            </a:r>
          </a:p>
          <a:p>
            <a:pPr eaLnBrk="1" hangingPunct="1">
              <a:spcBef>
                <a:spcPct val="0"/>
              </a:spcBef>
            </a:pPr>
            <a:r>
              <a:rPr lang="en-GB" smtClean="0"/>
              <a:t>If a person agrees to take part they should sign (or thumbprint if unable to write) the consent form. The cluster number and individual number from the RAAB form should be recorded at the top of this form.</a:t>
            </a:r>
          </a:p>
          <a:p>
            <a:pPr eaLnBrk="1" hangingPunct="1">
              <a:spcBef>
                <a:spcPct val="0"/>
              </a:spcBef>
            </a:pPr>
            <a:endParaRPr lang="en-US" smtClean="0"/>
          </a:p>
        </p:txBody>
      </p:sp>
      <p:sp>
        <p:nvSpPr>
          <p:cNvPr id="317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142119-FBAB-42CC-B192-78D8D68E2327}" type="slidenum">
              <a:rPr lang="en-US">
                <a:cs typeface="Arial" charset="0"/>
              </a:rPr>
              <a:pPr fontAlgn="base">
                <a:spcBef>
                  <a:spcPct val="0"/>
                </a:spcBef>
                <a:spcAft>
                  <a:spcPct val="0"/>
                </a:spcAft>
                <a:defRPr/>
              </a:pPr>
              <a:t>11</a:t>
            </a:fld>
            <a:endParaRPr lang="en-US">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To assess diabetes status (form section H): first ask participant if they have had previous diagnosis (Q1). Next do RBG test on all participants regardless of answer to Q1. RBG should be done by the nurse/health worker trained in taking RBG (practise this as part of training). The form should be filled in by the ophthalmologist.</a:t>
            </a:r>
          </a:p>
          <a:p>
            <a:pPr eaLnBrk="1" hangingPunct="1">
              <a:spcBef>
                <a:spcPct val="0"/>
              </a:spcBef>
            </a:pPr>
            <a:r>
              <a:rPr lang="en-GB" smtClean="0"/>
              <a:t>For the purpose of this survey, we define diabetes as having a previous diagnosis by a health worker or having RBG of 200mg/dl or more. People with diabetes are further sub-divided into having ‘known diabetes’ or ‘newly diagnosed diabetes’ as per definitions shown. This classification determines which section of the form to go to next.</a:t>
            </a:r>
          </a:p>
          <a:p>
            <a:pPr eaLnBrk="1" hangingPunct="1">
              <a:spcBef>
                <a:spcPct val="0"/>
              </a:spcBef>
            </a:pPr>
            <a:r>
              <a:rPr lang="en-GB" smtClean="0"/>
              <a:t>NB: RBG is not a definitive test and it may miss some cases, so teams should advise all participants of the need for regular diabetes check ups. Anyone with ‘newly diagnosed’ diabetes or known diabetics with elevated RBG, should be referred to an appropriate health facility.</a:t>
            </a:r>
            <a:endParaRPr lang="en-US" smtClean="0"/>
          </a:p>
        </p:txBody>
      </p:sp>
      <p:sp>
        <p:nvSpPr>
          <p:cNvPr id="337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3916704-EEC6-47EA-919A-D24686AF14B3}" type="slidenum">
              <a:rPr lang="en-US">
                <a:cs typeface="Arial" charset="0"/>
              </a:rPr>
              <a:pPr fontAlgn="base">
                <a:spcBef>
                  <a:spcPct val="0"/>
                </a:spcBef>
                <a:spcAft>
                  <a:spcPct val="0"/>
                </a:spcAft>
                <a:defRPr/>
              </a:pPr>
              <a:t>12</a:t>
            </a:fld>
            <a:endParaRPr lang="en-US">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This section asks questions to people with </a:t>
            </a:r>
            <a:r>
              <a:rPr lang="en-GB" u="sng" smtClean="0"/>
              <a:t>known diabetes </a:t>
            </a:r>
            <a:r>
              <a:rPr lang="en-GB" smtClean="0"/>
              <a:t>only. If newly diagnosed – this section should be left blank.</a:t>
            </a:r>
          </a:p>
          <a:p>
            <a:pPr eaLnBrk="1" hangingPunct="1">
              <a:spcBef>
                <a:spcPct val="0"/>
              </a:spcBef>
            </a:pPr>
            <a:r>
              <a:rPr lang="en-GB" smtClean="0"/>
              <a:t>Age at diagnosis – they may tell you how many years ago they were diagnosed, but you can work out age at diagnosis using their current age on the RAAB form. Both age boxes should be filled in. If they were less than 10 at diagnosis, put a zero first. E.g. if aged 5, put 05.</a:t>
            </a:r>
          </a:p>
          <a:p>
            <a:pPr eaLnBrk="1" hangingPunct="1">
              <a:spcBef>
                <a:spcPct val="0"/>
              </a:spcBef>
            </a:pPr>
            <a:r>
              <a:rPr lang="en-GB" smtClean="0"/>
              <a:t>For known diabetics, all questions should be filled in. If respondent is not receiving treatment, then the answer to Q5 should be “No” (No treatment: code =1). If respondent has never had an eye exam for diabetes, then the answer to Q6 should be “No” (Not examined: code =1). This approach makes it easier and quicker for the team leader to check the forms for completeness.</a:t>
            </a:r>
          </a:p>
          <a:p>
            <a:pPr eaLnBrk="1" hangingPunct="1">
              <a:spcBef>
                <a:spcPct val="0"/>
              </a:spcBef>
            </a:pPr>
            <a:endParaRPr lang="en-US" smtClean="0"/>
          </a:p>
        </p:txBody>
      </p:sp>
      <p:sp>
        <p:nvSpPr>
          <p:cNvPr id="358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176E078-A0D0-472D-BDE5-0921877BA899}" type="slidenum">
              <a:rPr lang="en-US">
                <a:cs typeface="Arial" charset="0"/>
              </a:rPr>
              <a:pPr fontAlgn="base">
                <a:spcBef>
                  <a:spcPct val="0"/>
                </a:spcBef>
                <a:spcAft>
                  <a:spcPct val="0"/>
                </a:spcAft>
                <a:defRPr/>
              </a:pPr>
              <a:t>13</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4B9C452-71ED-4143-AD0D-A67B106E07DD}" type="datetimeFigureOut">
              <a:rPr lang="en-US"/>
              <a:pPr>
                <a:defRPr/>
              </a:pPr>
              <a:t>3/28/2013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24C2D04-81AA-4CA7-9665-969A2B4CBF5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327A433-1D6C-4FEC-B3CD-9468806F0C83}" type="datetimeFigureOut">
              <a:rPr lang="en-US"/>
              <a:pPr>
                <a:defRPr/>
              </a:pPr>
              <a:t>3/28/2013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4F15123-FE06-49D3-90F3-4652E81922A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603C654-426E-4C4D-A8DD-F89387C8CD3B}" type="datetimeFigureOut">
              <a:rPr lang="en-US"/>
              <a:pPr>
                <a:defRPr/>
              </a:pPr>
              <a:t>3/28/2013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A099109-F5DE-493B-91D5-943529C027F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6C8565A-F6D5-4F9D-811B-A0627BFF7852}" type="datetimeFigureOut">
              <a:rPr lang="en-US"/>
              <a:pPr>
                <a:defRPr/>
              </a:pPr>
              <a:t>3/28/2013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1B48F28-8930-42E0-8D73-5231DAA02B5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A242AEA-A96E-4971-8748-48D4BA9FC3B0}" type="datetimeFigureOut">
              <a:rPr lang="en-US"/>
              <a:pPr>
                <a:defRPr/>
              </a:pPr>
              <a:t>3/28/2013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4F4EC0-0178-46E6-9820-C5B44CD21D0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7928047-9DD3-45A6-A2EC-19B33D6C326B}" type="datetimeFigureOut">
              <a:rPr lang="en-US"/>
              <a:pPr>
                <a:defRPr/>
              </a:pPr>
              <a:t>3/28/2013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299B52B-B4F6-481A-A67F-7E102E45609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7D6DD2B-19BF-418E-B9CE-2A938E9E9659}" type="datetimeFigureOut">
              <a:rPr lang="en-US"/>
              <a:pPr>
                <a:defRPr/>
              </a:pPr>
              <a:t>3/28/2013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BED841F-9D24-4A57-9AD4-3A0478BDD9E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5632665-DFC2-41ED-BB15-C9D8644BC764}" type="datetimeFigureOut">
              <a:rPr lang="en-US"/>
              <a:pPr>
                <a:defRPr/>
              </a:pPr>
              <a:t>3/28/2013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6803037-02E0-47CC-BEB4-5CCE44B3D9E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9ADA75F-8D9C-4A5F-A948-D9FF273AC262}" type="datetimeFigureOut">
              <a:rPr lang="en-US"/>
              <a:pPr>
                <a:defRPr/>
              </a:pPr>
              <a:t>3/28/2013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3D82B29-079E-406D-A496-1A50E3AC366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37DA280-7ADF-401A-851B-533EEAFCDE32}" type="datetimeFigureOut">
              <a:rPr lang="en-US"/>
              <a:pPr>
                <a:defRPr/>
              </a:pPr>
              <a:t>3/28/2013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E2DC666-56E0-4C5A-B17C-3829B08E1B3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76CA384-1FDE-4C99-B7D5-BCFD5A9B8D9F}" type="datetimeFigureOut">
              <a:rPr lang="en-US"/>
              <a:pPr>
                <a:defRPr/>
              </a:pPr>
              <a:t>3/28/2013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D320D64-3D25-465F-9DBF-5038149A6A3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4EC0CC8-0BD1-4D31-A05C-46543C7E66F0}" type="datetimeFigureOut">
              <a:rPr lang="en-US"/>
              <a:pPr>
                <a:defRPr/>
              </a:pPr>
              <a:t>3/28/2013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A72A217-F0A7-4ED3-9013-952FE3DE664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94" r:id="rId2"/>
    <p:sldLayoutId id="2147483693" r:id="rId3"/>
    <p:sldLayoutId id="2147483692" r:id="rId4"/>
    <p:sldLayoutId id="2147483691" r:id="rId5"/>
    <p:sldLayoutId id="2147483690" r:id="rId6"/>
    <p:sldLayoutId id="2147483689" r:id="rId7"/>
    <p:sldLayoutId id="2147483688" r:id="rId8"/>
    <p:sldLayoutId id="2147483687" r:id="rId9"/>
    <p:sldLayoutId id="2147483686" r:id="rId10"/>
    <p:sldLayoutId id="214748368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750" y="2276475"/>
            <a:ext cx="8229600" cy="1143000"/>
          </a:xfrm>
        </p:spPr>
        <p:txBody>
          <a:bodyPr rtlCol="0">
            <a:normAutofit fontScale="90000"/>
          </a:bodyPr>
          <a:lstStyle/>
          <a:p>
            <a:pPr eaLnBrk="1" fontAlgn="auto" hangingPunct="1">
              <a:spcAft>
                <a:spcPts val="0"/>
              </a:spcAft>
              <a:defRPr/>
            </a:pPr>
            <a:r>
              <a:rPr lang="en-GB" dirty="0" smtClean="0"/>
              <a:t>RAAB+DR:</a:t>
            </a:r>
            <a:br>
              <a:rPr lang="en-GB" dirty="0" smtClean="0"/>
            </a:br>
            <a:r>
              <a:rPr lang="en-GB" dirty="0" smtClean="0"/>
              <a:t>Diabetic Retinopathy Module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323850" y="2276475"/>
            <a:ext cx="8229600" cy="1143000"/>
          </a:xfrm>
        </p:spPr>
        <p:txBody>
          <a:bodyPr/>
          <a:lstStyle/>
          <a:p>
            <a:pPr eaLnBrk="1" hangingPunct="1"/>
            <a:r>
              <a:rPr lang="en-GB" smtClean="0"/>
              <a:t>Methods</a:t>
            </a:r>
            <a:endParaRPr lang="en-US"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88913"/>
            <a:ext cx="8229600" cy="1143000"/>
          </a:xfrm>
        </p:spPr>
        <p:txBody>
          <a:bodyPr rtlCol="0">
            <a:normAutofit fontScale="90000"/>
          </a:bodyPr>
          <a:lstStyle/>
          <a:p>
            <a:pPr eaLnBrk="1" fontAlgn="auto" hangingPunct="1">
              <a:spcAft>
                <a:spcPts val="0"/>
              </a:spcAft>
              <a:defRPr/>
            </a:pPr>
            <a:r>
              <a:rPr lang="en-GB" dirty="0" smtClean="0"/>
              <a:t>1. Obtain informed  written consent</a:t>
            </a:r>
            <a:endParaRPr lang="en-US" dirty="0"/>
          </a:p>
        </p:txBody>
      </p:sp>
      <p:sp>
        <p:nvSpPr>
          <p:cNvPr id="30722" name="Content Placeholder 2"/>
          <p:cNvSpPr>
            <a:spLocks noGrp="1"/>
          </p:cNvSpPr>
          <p:nvPr>
            <p:ph idx="1"/>
          </p:nvPr>
        </p:nvSpPr>
        <p:spPr>
          <a:xfrm>
            <a:off x="0" y="1933575"/>
            <a:ext cx="8229600" cy="4924425"/>
          </a:xfrm>
        </p:spPr>
        <p:txBody>
          <a:bodyPr/>
          <a:lstStyle/>
          <a:p>
            <a:pPr marL="268288" indent="-268288" eaLnBrk="1" hangingPunct="1"/>
            <a:r>
              <a:rPr lang="en-GB" sz="2200" smtClean="0"/>
              <a:t>Explain (participant information sheet):</a:t>
            </a:r>
          </a:p>
          <a:p>
            <a:pPr lvl="1" eaLnBrk="1" hangingPunct="1"/>
            <a:r>
              <a:rPr lang="en-GB" sz="2200" smtClean="0"/>
              <a:t>Purpose of study</a:t>
            </a:r>
          </a:p>
          <a:p>
            <a:pPr lvl="1" eaLnBrk="1" hangingPunct="1"/>
            <a:r>
              <a:rPr lang="en-GB" sz="2200" smtClean="0"/>
              <a:t>Procedures involved</a:t>
            </a:r>
          </a:p>
          <a:p>
            <a:pPr lvl="1" eaLnBrk="1" hangingPunct="1"/>
            <a:r>
              <a:rPr lang="en-GB" sz="2200" smtClean="0"/>
              <a:t>Risks (affect of dilation on vision)</a:t>
            </a:r>
          </a:p>
          <a:p>
            <a:pPr lvl="1" eaLnBrk="1" hangingPunct="1"/>
            <a:r>
              <a:rPr lang="en-GB" sz="2200" smtClean="0"/>
              <a:t>Participation is voluntary</a:t>
            </a:r>
          </a:p>
          <a:p>
            <a:pPr lvl="1" eaLnBrk="1" hangingPunct="1"/>
            <a:r>
              <a:rPr lang="en-GB" sz="2200" smtClean="0"/>
              <a:t>Confidentiality</a:t>
            </a:r>
          </a:p>
          <a:p>
            <a:pPr lvl="1" eaLnBrk="1" hangingPunct="1"/>
            <a:endParaRPr lang="en-GB" sz="2200" smtClean="0"/>
          </a:p>
          <a:p>
            <a:pPr marL="268288" indent="-268288" eaLnBrk="1" hangingPunct="1"/>
            <a:r>
              <a:rPr lang="en-GB" sz="2200" smtClean="0"/>
              <a:t>Consenting participants must sign/thumb-print consent form</a:t>
            </a:r>
          </a:p>
          <a:p>
            <a:pPr marL="268288" indent="-268288" eaLnBrk="1" hangingPunct="1"/>
            <a:endParaRPr lang="en-GB" sz="2200" smtClean="0"/>
          </a:p>
          <a:p>
            <a:pPr marL="268288" indent="-268288" eaLnBrk="1" hangingPunct="1"/>
            <a:r>
              <a:rPr lang="en-GB" sz="2200" smtClean="0"/>
              <a:t>To be done when first arrive at the household</a:t>
            </a:r>
          </a:p>
          <a:p>
            <a:pPr marL="268288" indent="-268288" eaLnBrk="1" hangingPunct="1"/>
            <a:endParaRPr lang="en-GB" sz="2200" smtClean="0"/>
          </a:p>
          <a:p>
            <a:pPr lvl="1" eaLnBrk="1" hangingPunct="1"/>
            <a:endParaRPr lang="en-US" sz="2200" smtClean="0"/>
          </a:p>
        </p:txBody>
      </p:sp>
      <p:pic>
        <p:nvPicPr>
          <p:cNvPr id="30723" name="Picture 3"/>
          <p:cNvPicPr>
            <a:picLocks noChangeAspect="1" noChangeArrowheads="1"/>
          </p:cNvPicPr>
          <p:nvPr/>
        </p:nvPicPr>
        <p:blipFill>
          <a:blip r:embed="rId3"/>
          <a:srcRect l="19193" t="16609" r="19783" b="28052"/>
          <a:stretch>
            <a:fillRect/>
          </a:stretch>
        </p:blipFill>
        <p:spPr bwMode="auto">
          <a:xfrm>
            <a:off x="4876800" y="1268413"/>
            <a:ext cx="4267200" cy="3097212"/>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457200" y="274638"/>
            <a:ext cx="8229600" cy="922337"/>
          </a:xfrm>
        </p:spPr>
        <p:txBody>
          <a:bodyPr/>
          <a:lstStyle/>
          <a:p>
            <a:pPr eaLnBrk="1" hangingPunct="1"/>
            <a:r>
              <a:rPr lang="en-GB" smtClean="0"/>
              <a:t>2. Assess diabetes (section H)</a:t>
            </a:r>
            <a:endParaRPr lang="en-US" smtClean="0"/>
          </a:p>
        </p:txBody>
      </p:sp>
      <p:sp>
        <p:nvSpPr>
          <p:cNvPr id="32770" name="Content Placeholder 2"/>
          <p:cNvSpPr>
            <a:spLocks noGrp="1"/>
          </p:cNvSpPr>
          <p:nvPr>
            <p:ph idx="1"/>
          </p:nvPr>
        </p:nvSpPr>
        <p:spPr>
          <a:xfrm>
            <a:off x="252413" y="1557338"/>
            <a:ext cx="4895850" cy="1295400"/>
          </a:xfrm>
        </p:spPr>
        <p:txBody>
          <a:bodyPr/>
          <a:lstStyle/>
          <a:p>
            <a:pPr eaLnBrk="1" hangingPunct="1"/>
            <a:r>
              <a:rPr lang="en-GB" sz="2800" smtClean="0"/>
              <a:t>Ask about previous diagnosis</a:t>
            </a:r>
          </a:p>
          <a:p>
            <a:pPr eaLnBrk="1" hangingPunct="1"/>
            <a:endParaRPr lang="en-GB" sz="1200" smtClean="0"/>
          </a:p>
          <a:p>
            <a:pPr eaLnBrk="1" hangingPunct="1"/>
            <a:r>
              <a:rPr lang="en-GB" sz="2800" smtClean="0"/>
              <a:t>Test random blood glucose</a:t>
            </a:r>
          </a:p>
        </p:txBody>
      </p:sp>
      <p:pic>
        <p:nvPicPr>
          <p:cNvPr id="32771" name="Picture 4" descr="C:\Users\Dr.Mansor\Documents\IAPB-EMR\RAAB\RAAB KSA\Pictures\CIMG0808.JPG"/>
          <p:cNvPicPr>
            <a:picLocks noChangeAspect="1" noChangeArrowheads="1"/>
          </p:cNvPicPr>
          <p:nvPr/>
        </p:nvPicPr>
        <p:blipFill>
          <a:blip r:embed="rId3"/>
          <a:srcRect/>
          <a:stretch>
            <a:fillRect/>
          </a:stretch>
        </p:blipFill>
        <p:spPr bwMode="auto">
          <a:xfrm>
            <a:off x="1042988" y="2997200"/>
            <a:ext cx="2881312" cy="2160588"/>
          </a:xfrm>
          <a:prstGeom prst="rect">
            <a:avLst/>
          </a:prstGeom>
          <a:noFill/>
          <a:ln w="9525">
            <a:noFill/>
            <a:miter lim="800000"/>
            <a:headEnd/>
            <a:tailEnd/>
          </a:ln>
        </p:spPr>
      </p:pic>
      <p:sp>
        <p:nvSpPr>
          <p:cNvPr id="9" name="Rectangle 8"/>
          <p:cNvSpPr/>
          <p:nvPr/>
        </p:nvSpPr>
        <p:spPr>
          <a:xfrm>
            <a:off x="5435600" y="1484313"/>
            <a:ext cx="2881313" cy="1008062"/>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GB" u="sng">
                <a:solidFill>
                  <a:srgbClr val="000000"/>
                </a:solidFill>
                <a:cs typeface="Arial" charset="0"/>
              </a:rPr>
              <a:t>Diabetes:</a:t>
            </a:r>
            <a:r>
              <a:rPr lang="en-GB">
                <a:solidFill>
                  <a:srgbClr val="000000"/>
                </a:solidFill>
                <a:cs typeface="Arial" charset="0"/>
              </a:rPr>
              <a:t> </a:t>
            </a:r>
          </a:p>
          <a:p>
            <a:pPr algn="ctr">
              <a:defRPr/>
            </a:pPr>
            <a:r>
              <a:rPr lang="en-GB">
                <a:solidFill>
                  <a:srgbClr val="000000"/>
                </a:solidFill>
                <a:cs typeface="Arial" charset="0"/>
              </a:rPr>
              <a:t>previous diagnosis and/or RBG ≥200mg/dl </a:t>
            </a:r>
            <a:endParaRPr lang="en-US">
              <a:solidFill>
                <a:srgbClr val="000000"/>
              </a:solidFill>
              <a:cs typeface="Arial" charset="0"/>
            </a:endParaRPr>
          </a:p>
        </p:txBody>
      </p:sp>
      <p:sp>
        <p:nvSpPr>
          <p:cNvPr id="10" name="Rectangle 9"/>
          <p:cNvSpPr/>
          <p:nvPr/>
        </p:nvSpPr>
        <p:spPr>
          <a:xfrm>
            <a:off x="4787900" y="3141663"/>
            <a:ext cx="1871663" cy="1655762"/>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GB" u="sng">
                <a:solidFill>
                  <a:srgbClr val="000000"/>
                </a:solidFill>
                <a:cs typeface="Arial" charset="0"/>
              </a:rPr>
              <a:t>Known diabetes</a:t>
            </a:r>
            <a:r>
              <a:rPr lang="en-GB">
                <a:solidFill>
                  <a:srgbClr val="000000"/>
                </a:solidFill>
                <a:cs typeface="Arial" charset="0"/>
              </a:rPr>
              <a:t>: previous diagnosis (regardless of current RBG)</a:t>
            </a:r>
            <a:endParaRPr lang="en-US">
              <a:solidFill>
                <a:srgbClr val="000000"/>
              </a:solidFill>
              <a:cs typeface="Arial" charset="0"/>
            </a:endParaRPr>
          </a:p>
        </p:txBody>
      </p:sp>
      <p:sp>
        <p:nvSpPr>
          <p:cNvPr id="11" name="Rectangle 10"/>
          <p:cNvSpPr/>
          <p:nvPr/>
        </p:nvSpPr>
        <p:spPr>
          <a:xfrm>
            <a:off x="7164388" y="3141663"/>
            <a:ext cx="1836737" cy="1655762"/>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GB" u="sng">
                <a:solidFill>
                  <a:srgbClr val="000000"/>
                </a:solidFill>
                <a:cs typeface="Arial" charset="0"/>
              </a:rPr>
              <a:t>Newly diagnosed diabetes</a:t>
            </a:r>
            <a:r>
              <a:rPr lang="en-GB">
                <a:solidFill>
                  <a:srgbClr val="000000"/>
                </a:solidFill>
                <a:cs typeface="Arial" charset="0"/>
              </a:rPr>
              <a:t>: </a:t>
            </a:r>
          </a:p>
          <a:p>
            <a:pPr algn="ctr">
              <a:defRPr/>
            </a:pPr>
            <a:r>
              <a:rPr lang="en-GB">
                <a:solidFill>
                  <a:srgbClr val="000000"/>
                </a:solidFill>
                <a:cs typeface="Arial" charset="0"/>
              </a:rPr>
              <a:t>no previous diagnosis, but RBG ≥200mg/dl </a:t>
            </a:r>
            <a:endParaRPr lang="en-US">
              <a:solidFill>
                <a:srgbClr val="000000"/>
              </a:solidFill>
              <a:cs typeface="Arial" charset="0"/>
            </a:endParaRPr>
          </a:p>
        </p:txBody>
      </p:sp>
      <p:cxnSp>
        <p:nvCxnSpPr>
          <p:cNvPr id="14" name="Straight Arrow Connector 13"/>
          <p:cNvCxnSpPr/>
          <p:nvPr/>
        </p:nvCxnSpPr>
        <p:spPr>
          <a:xfrm flipH="1">
            <a:off x="6011863" y="2492375"/>
            <a:ext cx="792162" cy="5762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9" idx="2"/>
          </p:cNvCxnSpPr>
          <p:nvPr/>
        </p:nvCxnSpPr>
        <p:spPr>
          <a:xfrm>
            <a:off x="6875463" y="2492375"/>
            <a:ext cx="792162" cy="5762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2777" name="Picture 11"/>
          <p:cNvPicPr>
            <a:picLocks noChangeAspect="1" noChangeArrowheads="1"/>
          </p:cNvPicPr>
          <p:nvPr/>
        </p:nvPicPr>
        <p:blipFill>
          <a:blip r:embed="rId4"/>
          <a:srcRect/>
          <a:stretch>
            <a:fillRect/>
          </a:stretch>
        </p:blipFill>
        <p:spPr bwMode="auto">
          <a:xfrm>
            <a:off x="0" y="5392738"/>
            <a:ext cx="9144000" cy="1465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pPr eaLnBrk="1" hangingPunct="1"/>
            <a:r>
              <a:rPr lang="en-GB" sz="4000" smtClean="0"/>
              <a:t>3. Ask questions to people with </a:t>
            </a:r>
            <a:r>
              <a:rPr lang="en-GB" sz="4000" u="sng" smtClean="0"/>
              <a:t>known</a:t>
            </a:r>
            <a:r>
              <a:rPr lang="en-GB" sz="4000" smtClean="0"/>
              <a:t> diabetes (section I)</a:t>
            </a:r>
            <a:endParaRPr lang="en-US" sz="4000" smtClean="0"/>
          </a:p>
        </p:txBody>
      </p:sp>
      <p:sp>
        <p:nvSpPr>
          <p:cNvPr id="34818" name="Content Placeholder 2"/>
          <p:cNvSpPr>
            <a:spLocks noGrp="1"/>
          </p:cNvSpPr>
          <p:nvPr>
            <p:ph idx="1"/>
          </p:nvPr>
        </p:nvSpPr>
        <p:spPr>
          <a:xfrm>
            <a:off x="611188" y="1628775"/>
            <a:ext cx="3960812" cy="1441450"/>
          </a:xfrm>
        </p:spPr>
        <p:txBody>
          <a:bodyPr/>
          <a:lstStyle/>
          <a:p>
            <a:pPr eaLnBrk="1" hangingPunct="1"/>
            <a:r>
              <a:rPr lang="en-GB" sz="2800" smtClean="0"/>
              <a:t>Age of diagnosis</a:t>
            </a:r>
          </a:p>
          <a:p>
            <a:pPr eaLnBrk="1" hangingPunct="1"/>
            <a:r>
              <a:rPr lang="en-GB" sz="2800" smtClean="0"/>
              <a:t>Diabetes treatment</a:t>
            </a:r>
          </a:p>
          <a:p>
            <a:pPr eaLnBrk="1" hangingPunct="1"/>
            <a:r>
              <a:rPr lang="en-GB" sz="2800" smtClean="0"/>
              <a:t>Diabetic eye exam</a:t>
            </a:r>
          </a:p>
        </p:txBody>
      </p:sp>
      <p:pic>
        <p:nvPicPr>
          <p:cNvPr id="34819" name="Picture 5"/>
          <p:cNvPicPr>
            <a:picLocks noChangeAspect="1" noChangeArrowheads="1"/>
          </p:cNvPicPr>
          <p:nvPr/>
        </p:nvPicPr>
        <p:blipFill>
          <a:blip r:embed="rId3"/>
          <a:srcRect/>
          <a:stretch>
            <a:fillRect/>
          </a:stretch>
        </p:blipFill>
        <p:spPr bwMode="auto">
          <a:xfrm>
            <a:off x="250825" y="3254375"/>
            <a:ext cx="8718550" cy="3487738"/>
          </a:xfrm>
          <a:prstGeom prst="rect">
            <a:avLst/>
          </a:prstGeom>
          <a:noFill/>
          <a:ln w="9525">
            <a:noFill/>
            <a:miter lim="800000"/>
            <a:headEnd/>
            <a:tailEnd/>
          </a:ln>
        </p:spPr>
      </p:pic>
      <p:sp>
        <p:nvSpPr>
          <p:cNvPr id="34821" name="Text Box 5"/>
          <p:cNvSpPr txBox="1">
            <a:spLocks noChangeArrowheads="1"/>
          </p:cNvSpPr>
          <p:nvPr/>
        </p:nvSpPr>
        <p:spPr bwMode="auto">
          <a:xfrm>
            <a:off x="6804025" y="4090988"/>
            <a:ext cx="774700" cy="274637"/>
          </a:xfrm>
          <a:prstGeom prst="rect">
            <a:avLst/>
          </a:prstGeom>
          <a:solidFill>
            <a:schemeClr val="bg1"/>
          </a:solidFill>
          <a:ln w="9525">
            <a:noFill/>
            <a:miter lim="800000"/>
            <a:headEnd/>
            <a:tailEnd/>
          </a:ln>
          <a:effectLst/>
        </p:spPr>
        <p:txBody>
          <a:bodyPr>
            <a:spAutoFit/>
          </a:bodyPr>
          <a:lstStyle/>
          <a:p>
            <a:r>
              <a:rPr lang="en-GB" sz="1200"/>
              <a:t>Diet only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468313" y="188913"/>
            <a:ext cx="8229600" cy="1143000"/>
          </a:xfrm>
        </p:spPr>
        <p:txBody>
          <a:bodyPr/>
          <a:lstStyle/>
          <a:p>
            <a:pPr eaLnBrk="1" hangingPunct="1"/>
            <a:r>
              <a:rPr lang="en-GB" sz="4000" smtClean="0"/>
              <a:t>4. Dilated eye examination of all people with </a:t>
            </a:r>
            <a:r>
              <a:rPr lang="en-GB" sz="4000" u="sng" smtClean="0"/>
              <a:t>diabetes </a:t>
            </a:r>
            <a:r>
              <a:rPr lang="en-GB" sz="4000" smtClean="0"/>
              <a:t>(section J)</a:t>
            </a:r>
            <a:endParaRPr lang="en-US" sz="4000" smtClean="0"/>
          </a:p>
        </p:txBody>
      </p:sp>
      <p:pic>
        <p:nvPicPr>
          <p:cNvPr id="36866" name="Picture 3" descr="C:\Users\Dr.Mansor\Documents\IAPB-EMR\RAAB\RAAB KSA\Pictures\CIMG0832.JPG"/>
          <p:cNvPicPr>
            <a:picLocks noChangeAspect="1" noChangeArrowheads="1"/>
          </p:cNvPicPr>
          <p:nvPr/>
        </p:nvPicPr>
        <p:blipFill>
          <a:blip r:embed="rId3"/>
          <a:srcRect l="10229" r="11082" b="19324"/>
          <a:stretch>
            <a:fillRect/>
          </a:stretch>
        </p:blipFill>
        <p:spPr bwMode="auto">
          <a:xfrm>
            <a:off x="179388" y="1484313"/>
            <a:ext cx="3695700" cy="2738437"/>
          </a:xfrm>
          <a:prstGeom prst="rect">
            <a:avLst/>
          </a:prstGeom>
          <a:noFill/>
          <a:ln w="9525">
            <a:noFill/>
            <a:miter lim="800000"/>
            <a:headEnd/>
            <a:tailEnd/>
          </a:ln>
        </p:spPr>
      </p:pic>
      <p:sp>
        <p:nvSpPr>
          <p:cNvPr id="36867" name="TextBox 4"/>
          <p:cNvSpPr txBox="1">
            <a:spLocks noChangeArrowheads="1"/>
          </p:cNvSpPr>
          <p:nvPr/>
        </p:nvSpPr>
        <p:spPr bwMode="auto">
          <a:xfrm>
            <a:off x="250825" y="1484313"/>
            <a:ext cx="3744913" cy="1016000"/>
          </a:xfrm>
          <a:prstGeom prst="rect">
            <a:avLst/>
          </a:prstGeom>
          <a:noFill/>
          <a:ln w="9525">
            <a:noFill/>
            <a:miter lim="800000"/>
            <a:headEnd/>
            <a:tailEnd/>
          </a:ln>
        </p:spPr>
        <p:txBody>
          <a:bodyPr>
            <a:spAutoFit/>
          </a:bodyPr>
          <a:lstStyle/>
          <a:p>
            <a:r>
              <a:rPr lang="en-GB" sz="2000" b="1">
                <a:solidFill>
                  <a:schemeClr val="bg1"/>
                </a:solidFill>
                <a:latin typeface="Calibri" pitchFamily="34" charset="0"/>
              </a:rPr>
              <a:t>Dilated examination with direct &amp; indirect ophthalmoscope</a:t>
            </a:r>
          </a:p>
          <a:p>
            <a:endParaRPr lang="en-US" sz="2000" b="1">
              <a:solidFill>
                <a:schemeClr val="bg1"/>
              </a:solidFill>
              <a:latin typeface="Calibri" pitchFamily="34" charset="0"/>
            </a:endParaRPr>
          </a:p>
        </p:txBody>
      </p:sp>
      <p:pic>
        <p:nvPicPr>
          <p:cNvPr id="36868" name="Picture 6"/>
          <p:cNvPicPr>
            <a:picLocks noChangeAspect="1" noChangeArrowheads="1"/>
          </p:cNvPicPr>
          <p:nvPr/>
        </p:nvPicPr>
        <p:blipFill>
          <a:blip r:embed="rId4"/>
          <a:srcRect/>
          <a:stretch>
            <a:fillRect/>
          </a:stretch>
        </p:blipFill>
        <p:spPr bwMode="auto">
          <a:xfrm>
            <a:off x="3419475" y="2876550"/>
            <a:ext cx="5689600" cy="3937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457200" y="274638"/>
            <a:ext cx="8229600" cy="777875"/>
          </a:xfrm>
        </p:spPr>
        <p:txBody>
          <a:bodyPr/>
          <a:lstStyle/>
          <a:p>
            <a:pPr eaLnBrk="1" hangingPunct="1"/>
            <a:r>
              <a:rPr lang="en-GB" smtClean="0"/>
              <a:t>Diabetes classification</a:t>
            </a:r>
            <a:endParaRPr lang="en-US" smtClean="0"/>
          </a:p>
        </p:txBody>
      </p:sp>
      <p:graphicFrame>
        <p:nvGraphicFramePr>
          <p:cNvPr id="38965" name="Group 53"/>
          <p:cNvGraphicFramePr>
            <a:graphicFrameLocks noGrp="1"/>
          </p:cNvGraphicFramePr>
          <p:nvPr>
            <p:ph idx="1"/>
          </p:nvPr>
        </p:nvGraphicFramePr>
        <p:xfrm>
          <a:off x="107950" y="1484313"/>
          <a:ext cx="8964613" cy="5045075"/>
        </p:xfrm>
        <a:graphic>
          <a:graphicData uri="http://schemas.openxmlformats.org/drawingml/2006/table">
            <a:tbl>
              <a:tblPr/>
              <a:tblGrid>
                <a:gridCol w="2132013"/>
                <a:gridCol w="1863725"/>
                <a:gridCol w="2376487"/>
                <a:gridCol w="2592388"/>
              </a:tblGrid>
              <a:tr h="1439863">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FFFFFF"/>
                          </a:solidFill>
                          <a:effectLst/>
                          <a:latin typeface="Arial" charset="0"/>
                          <a:cs typeface="Arial" charset="0"/>
                        </a:rPr>
                        <a:t>‘Have you ever been told by a doctor /nurse that you have diabetes, sugar in your urine or high blood sugar’</a:t>
                      </a:r>
                      <a:endParaRPr kumimoji="0" lang="en-US" sz="1500" b="1" i="0" u="none" strike="noStrike" cap="none" normalizeH="0" baseline="0" smtClean="0">
                        <a:ln>
                          <a:noFill/>
                        </a:ln>
                        <a:solidFill>
                          <a:srgbClr val="FFFFFF"/>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FFFFFF"/>
                          </a:solidFill>
                          <a:effectLst/>
                          <a:latin typeface="Arial" charset="0"/>
                          <a:cs typeface="Arial" charset="0"/>
                        </a:rPr>
                        <a:t>RBG level </a:t>
                      </a:r>
                      <a:endParaRPr kumimoji="0" lang="en-US" sz="1500" b="1" i="0" u="none" strike="noStrike" cap="none" normalizeH="0" baseline="0" smtClean="0">
                        <a:ln>
                          <a:noFill/>
                        </a:ln>
                        <a:solidFill>
                          <a:srgbClr val="FFFFFF"/>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FFFFFF"/>
                          </a:solidFill>
                          <a:effectLst/>
                          <a:latin typeface="Arial" charset="0"/>
                          <a:cs typeface="Arial" charset="0"/>
                        </a:rPr>
                        <a:t>Classification</a:t>
                      </a:r>
                      <a:endParaRPr kumimoji="0" lang="en-US" sz="1500" b="1" i="0" u="none" strike="noStrike" cap="none" normalizeH="0" baseline="0" smtClean="0">
                        <a:ln>
                          <a:noFill/>
                        </a:ln>
                        <a:solidFill>
                          <a:srgbClr val="FFFFFF"/>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FFFFFF"/>
                          </a:solidFill>
                          <a:effectLst/>
                          <a:latin typeface="Arial" charset="0"/>
                          <a:cs typeface="Arial" charset="0"/>
                        </a:rPr>
                        <a:t>Action</a:t>
                      </a:r>
                      <a:endParaRPr kumimoji="0" lang="en-US" sz="1500" b="1" i="0" u="none" strike="noStrike" cap="none" normalizeH="0" baseline="0" smtClean="0">
                        <a:ln>
                          <a:noFill/>
                        </a:ln>
                        <a:solidFill>
                          <a:srgbClr val="FFFFFF"/>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60375">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No</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1-199 mg/dl</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Does not have diabetes</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Finish!</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60375">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No</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200+ mg/dl</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Has newly diagnosed diabetes</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Complete section J only</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60375">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Yes</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1-199 mg/dl</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Has known diabetes</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Complete sections I &amp; J</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60375">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Yes</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200+ mg/dl</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Has known diabetes</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Complete sections I &amp; J</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60375">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Yes</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Refuses RBG test</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Has known diabetes</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Complete sections I &amp; J</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60375">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No</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Refuses RBG test</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Unknown status</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Finish!</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16238" y="260350"/>
            <a:ext cx="3024187" cy="431800"/>
          </a:xfrm>
          <a:prstGeom prst="rect">
            <a:avLst/>
          </a:prstGeom>
          <a:solidFill>
            <a:srgbClr val="FFC000"/>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GB" dirty="0"/>
              <a:t>Obtain informed consent</a:t>
            </a:r>
            <a:endParaRPr lang="en-US" dirty="0"/>
          </a:p>
        </p:txBody>
      </p:sp>
      <p:sp>
        <p:nvSpPr>
          <p:cNvPr id="5" name="Rectangle 4"/>
          <p:cNvSpPr/>
          <p:nvPr/>
        </p:nvSpPr>
        <p:spPr>
          <a:xfrm>
            <a:off x="2843213" y="1844675"/>
            <a:ext cx="3097212" cy="431800"/>
          </a:xfrm>
          <a:prstGeom prst="rect">
            <a:avLst/>
          </a:prstGeom>
          <a:solidFill>
            <a:srgbClr val="FFC000"/>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GB" dirty="0"/>
              <a:t>Diabetes assessment</a:t>
            </a:r>
            <a:endParaRPr lang="en-US" dirty="0"/>
          </a:p>
        </p:txBody>
      </p:sp>
      <p:sp>
        <p:nvSpPr>
          <p:cNvPr id="6" name="Rectangle 5"/>
          <p:cNvSpPr/>
          <p:nvPr/>
        </p:nvSpPr>
        <p:spPr>
          <a:xfrm>
            <a:off x="1042988" y="2852738"/>
            <a:ext cx="2016125" cy="576262"/>
          </a:xfrm>
          <a:prstGeom prst="rect">
            <a:avLst/>
          </a:prstGeom>
          <a:solidFill>
            <a:schemeClr val="accent3">
              <a:lumMod val="20000"/>
              <a:lumOff val="80000"/>
            </a:schemeClr>
          </a:solidFill>
          <a:ln/>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GB" dirty="0"/>
              <a:t>Known ‘diabetes’</a:t>
            </a:r>
            <a:endParaRPr lang="en-US" dirty="0"/>
          </a:p>
        </p:txBody>
      </p:sp>
      <p:sp>
        <p:nvSpPr>
          <p:cNvPr id="7" name="Rectangle 6"/>
          <p:cNvSpPr/>
          <p:nvPr/>
        </p:nvSpPr>
        <p:spPr>
          <a:xfrm>
            <a:off x="5795963" y="2852738"/>
            <a:ext cx="1728787" cy="576262"/>
          </a:xfrm>
          <a:prstGeom prst="rect">
            <a:avLst/>
          </a:prstGeom>
          <a:solidFill>
            <a:schemeClr val="accent3">
              <a:lumMod val="20000"/>
              <a:lumOff val="80000"/>
            </a:schemeClr>
          </a:solidFill>
          <a:ln/>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GB" dirty="0"/>
              <a:t>No ‘diabetes’</a:t>
            </a:r>
            <a:endParaRPr lang="en-US" dirty="0"/>
          </a:p>
        </p:txBody>
      </p:sp>
      <p:sp>
        <p:nvSpPr>
          <p:cNvPr id="8" name="Rectangle 7"/>
          <p:cNvSpPr/>
          <p:nvPr/>
        </p:nvSpPr>
        <p:spPr>
          <a:xfrm>
            <a:off x="6227763" y="3933825"/>
            <a:ext cx="1728787" cy="574675"/>
          </a:xfrm>
          <a:prstGeom prst="rect">
            <a:avLst/>
          </a:prstGeom>
          <a:solidFill>
            <a:srgbClr val="FFC000"/>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GB" b="1" u="sng" dirty="0"/>
              <a:t>Finish!</a:t>
            </a:r>
            <a:endParaRPr lang="en-US" b="1" u="sng" dirty="0"/>
          </a:p>
        </p:txBody>
      </p:sp>
      <p:sp>
        <p:nvSpPr>
          <p:cNvPr id="12" name="Rectangle 11"/>
          <p:cNvSpPr/>
          <p:nvPr/>
        </p:nvSpPr>
        <p:spPr>
          <a:xfrm>
            <a:off x="3419475" y="2852738"/>
            <a:ext cx="2016125" cy="576262"/>
          </a:xfrm>
          <a:prstGeom prst="rect">
            <a:avLst/>
          </a:prstGeom>
          <a:solidFill>
            <a:schemeClr val="accent3">
              <a:lumMod val="20000"/>
              <a:lumOff val="80000"/>
            </a:schemeClr>
          </a:solidFill>
          <a:ln/>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GB" dirty="0"/>
              <a:t>Newly diagnosed ‘diabetes’</a:t>
            </a:r>
            <a:endParaRPr lang="en-US" dirty="0"/>
          </a:p>
        </p:txBody>
      </p:sp>
      <p:sp>
        <p:nvSpPr>
          <p:cNvPr id="13" name="Rectangle 12"/>
          <p:cNvSpPr/>
          <p:nvPr/>
        </p:nvSpPr>
        <p:spPr>
          <a:xfrm>
            <a:off x="971550" y="3860800"/>
            <a:ext cx="2016125" cy="576263"/>
          </a:xfrm>
          <a:prstGeom prst="rect">
            <a:avLst/>
          </a:prstGeom>
          <a:solidFill>
            <a:srgbClr val="FFC000"/>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GB" dirty="0"/>
              <a:t>Ask questions about diabetes</a:t>
            </a:r>
            <a:endParaRPr lang="en-US" dirty="0"/>
          </a:p>
        </p:txBody>
      </p:sp>
      <p:sp>
        <p:nvSpPr>
          <p:cNvPr id="14" name="Rectangle 13"/>
          <p:cNvSpPr/>
          <p:nvPr/>
        </p:nvSpPr>
        <p:spPr>
          <a:xfrm>
            <a:off x="2051050" y="5157788"/>
            <a:ext cx="2089150" cy="358775"/>
          </a:xfrm>
          <a:prstGeom prst="rect">
            <a:avLst/>
          </a:prstGeom>
          <a:solidFill>
            <a:srgbClr val="FFC000"/>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GB" dirty="0"/>
              <a:t>Dilate pupils</a:t>
            </a:r>
            <a:endParaRPr lang="en-US" dirty="0"/>
          </a:p>
        </p:txBody>
      </p:sp>
      <p:sp>
        <p:nvSpPr>
          <p:cNvPr id="15" name="Rectangle 14"/>
          <p:cNvSpPr/>
          <p:nvPr/>
        </p:nvSpPr>
        <p:spPr>
          <a:xfrm>
            <a:off x="1908175" y="6021388"/>
            <a:ext cx="2376488" cy="360362"/>
          </a:xfrm>
          <a:prstGeom prst="rect">
            <a:avLst/>
          </a:prstGeom>
          <a:solidFill>
            <a:srgbClr val="FFC000"/>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GB" dirty="0" err="1"/>
              <a:t>Fundus</a:t>
            </a:r>
            <a:r>
              <a:rPr lang="en-GB" dirty="0"/>
              <a:t> examination</a:t>
            </a:r>
            <a:endParaRPr lang="en-US" dirty="0"/>
          </a:p>
        </p:txBody>
      </p:sp>
      <p:sp>
        <p:nvSpPr>
          <p:cNvPr id="16" name="Rectangle 15"/>
          <p:cNvSpPr/>
          <p:nvPr/>
        </p:nvSpPr>
        <p:spPr>
          <a:xfrm>
            <a:off x="2843213" y="1052513"/>
            <a:ext cx="3097212" cy="431800"/>
          </a:xfrm>
          <a:prstGeom prst="rect">
            <a:avLst/>
          </a:prstGeom>
          <a:solidFill>
            <a:srgbClr val="FFFF00"/>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en-GB" dirty="0"/>
              <a:t>Standard RAAB protocol</a:t>
            </a:r>
            <a:endParaRPr lang="en-US" dirty="0"/>
          </a:p>
        </p:txBody>
      </p:sp>
      <p:sp>
        <p:nvSpPr>
          <p:cNvPr id="17" name="Down Arrow 16"/>
          <p:cNvSpPr/>
          <p:nvPr/>
        </p:nvSpPr>
        <p:spPr>
          <a:xfrm>
            <a:off x="4284663" y="692150"/>
            <a:ext cx="142875" cy="2889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Down Arrow 17"/>
          <p:cNvSpPr/>
          <p:nvPr/>
        </p:nvSpPr>
        <p:spPr>
          <a:xfrm>
            <a:off x="4284663" y="1484313"/>
            <a:ext cx="142875" cy="2889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Down Arrow 20"/>
          <p:cNvSpPr/>
          <p:nvPr/>
        </p:nvSpPr>
        <p:spPr>
          <a:xfrm>
            <a:off x="4284663" y="2276475"/>
            <a:ext cx="142875" cy="431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Down Arrow 21"/>
          <p:cNvSpPr/>
          <p:nvPr/>
        </p:nvSpPr>
        <p:spPr>
          <a:xfrm>
            <a:off x="2843213" y="2276475"/>
            <a:ext cx="144462" cy="431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Down Arrow 22"/>
          <p:cNvSpPr/>
          <p:nvPr/>
        </p:nvSpPr>
        <p:spPr>
          <a:xfrm>
            <a:off x="5795963" y="2276475"/>
            <a:ext cx="144462" cy="431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Down Arrow 23"/>
          <p:cNvSpPr/>
          <p:nvPr/>
        </p:nvSpPr>
        <p:spPr>
          <a:xfrm>
            <a:off x="1908175" y="3429000"/>
            <a:ext cx="142875" cy="431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Down Arrow 24"/>
          <p:cNvSpPr/>
          <p:nvPr/>
        </p:nvSpPr>
        <p:spPr>
          <a:xfrm>
            <a:off x="2411413" y="4437063"/>
            <a:ext cx="144462" cy="57626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Down Arrow 25"/>
          <p:cNvSpPr/>
          <p:nvPr/>
        </p:nvSpPr>
        <p:spPr>
          <a:xfrm>
            <a:off x="3635375" y="3429000"/>
            <a:ext cx="144463" cy="15843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Down Arrow 26"/>
          <p:cNvSpPr/>
          <p:nvPr/>
        </p:nvSpPr>
        <p:spPr>
          <a:xfrm>
            <a:off x="6804025" y="3429000"/>
            <a:ext cx="144463" cy="431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Down Arrow 27"/>
          <p:cNvSpPr/>
          <p:nvPr/>
        </p:nvSpPr>
        <p:spPr>
          <a:xfrm>
            <a:off x="2987675" y="5516563"/>
            <a:ext cx="144463" cy="4333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395288" y="2781300"/>
            <a:ext cx="8229600" cy="1143000"/>
          </a:xfrm>
        </p:spPr>
        <p:txBody>
          <a:bodyPr/>
          <a:lstStyle/>
          <a:p>
            <a:pPr eaLnBrk="1" hangingPunct="1"/>
            <a:r>
              <a:rPr lang="en-GB" smtClean="0"/>
              <a:t>Why assess DR in RAAB?</a:t>
            </a:r>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28625" y="0"/>
            <a:ext cx="8229600" cy="1143000"/>
          </a:xfrm>
        </p:spPr>
        <p:txBody>
          <a:bodyPr/>
          <a:lstStyle/>
          <a:p>
            <a:pPr eaLnBrk="1" hangingPunct="1"/>
            <a:r>
              <a:rPr lang="en-GB" smtClean="0"/>
              <a:t>Diabetes – a growing problem</a:t>
            </a:r>
            <a:endParaRPr lang="en-US" smtClean="0"/>
          </a:p>
        </p:txBody>
      </p:sp>
      <p:sp>
        <p:nvSpPr>
          <p:cNvPr id="16386" name="TextBox 6"/>
          <p:cNvSpPr txBox="1">
            <a:spLocks noChangeArrowheads="1"/>
          </p:cNvSpPr>
          <p:nvPr/>
        </p:nvSpPr>
        <p:spPr bwMode="auto">
          <a:xfrm>
            <a:off x="0" y="6488113"/>
            <a:ext cx="5292725" cy="369887"/>
          </a:xfrm>
          <a:prstGeom prst="rect">
            <a:avLst/>
          </a:prstGeom>
          <a:noFill/>
          <a:ln w="9525">
            <a:noFill/>
            <a:miter lim="800000"/>
            <a:headEnd/>
            <a:tailEnd/>
          </a:ln>
        </p:spPr>
        <p:txBody>
          <a:bodyPr>
            <a:spAutoFit/>
          </a:bodyPr>
          <a:lstStyle/>
          <a:p>
            <a:r>
              <a:rPr lang="en-GB">
                <a:latin typeface="Calibri" pitchFamily="34" charset="0"/>
              </a:rPr>
              <a:t>Source: International Diabetes Foundation, 2011</a:t>
            </a:r>
            <a:endParaRPr lang="en-US">
              <a:latin typeface="Calibri" pitchFamily="34" charset="0"/>
            </a:endParaRPr>
          </a:p>
        </p:txBody>
      </p:sp>
      <p:graphicFrame>
        <p:nvGraphicFramePr>
          <p:cNvPr id="7" name="Chart 6"/>
          <p:cNvGraphicFramePr/>
          <p:nvPr/>
        </p:nvGraphicFramePr>
        <p:xfrm>
          <a:off x="395536" y="980728"/>
          <a:ext cx="8748464" cy="547260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endParaRPr lang="nl-NL" smtClean="0"/>
          </a:p>
        </p:txBody>
      </p:sp>
      <p:sp>
        <p:nvSpPr>
          <p:cNvPr id="18434" name="Content Placeholder 2"/>
          <p:cNvSpPr>
            <a:spLocks noGrp="1"/>
          </p:cNvSpPr>
          <p:nvPr>
            <p:ph idx="1"/>
          </p:nvPr>
        </p:nvSpPr>
        <p:spPr/>
        <p:txBody>
          <a:bodyPr/>
          <a:lstStyle/>
          <a:p>
            <a:pPr eaLnBrk="1" hangingPunct="1"/>
            <a:endParaRPr lang="nl-NL" smtClean="0"/>
          </a:p>
        </p:txBody>
      </p:sp>
      <p:pic>
        <p:nvPicPr>
          <p:cNvPr id="18435" name="Picture 2"/>
          <p:cNvPicPr>
            <a:picLocks noChangeAspect="1" noChangeArrowheads="1"/>
          </p:cNvPicPr>
          <p:nvPr/>
        </p:nvPicPr>
        <p:blipFill>
          <a:blip r:embed="rId3"/>
          <a:srcRect/>
          <a:stretch>
            <a:fillRect/>
          </a:stretch>
        </p:blipFill>
        <p:spPr bwMode="auto">
          <a:xfrm>
            <a:off x="0" y="285750"/>
            <a:ext cx="9144000" cy="6215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357188" y="0"/>
            <a:ext cx="8229600" cy="1143000"/>
          </a:xfrm>
        </p:spPr>
        <p:txBody>
          <a:bodyPr/>
          <a:lstStyle/>
          <a:p>
            <a:pPr eaLnBrk="1" hangingPunct="1"/>
            <a:r>
              <a:rPr lang="en-GB" smtClean="0">
                <a:solidFill>
                  <a:srgbClr val="002060"/>
                </a:solidFill>
              </a:rPr>
              <a:t>Diabetic retinopathy</a:t>
            </a:r>
            <a:endParaRPr lang="en-US" smtClean="0">
              <a:solidFill>
                <a:srgbClr val="002060"/>
              </a:solidFill>
            </a:endParaRPr>
          </a:p>
        </p:txBody>
      </p:sp>
      <p:graphicFrame>
        <p:nvGraphicFramePr>
          <p:cNvPr id="16" name="Content Placeholder 12"/>
          <p:cNvGraphicFramePr>
            <a:graphicFrameLocks noGrp="1"/>
          </p:cNvGraphicFramePr>
          <p:nvPr>
            <p:ph idx="1"/>
          </p:nvPr>
        </p:nvGraphicFramePr>
        <p:xfrm>
          <a:off x="0" y="1357298"/>
          <a:ext cx="9115460" cy="5126055"/>
        </p:xfrm>
        <a:graphic>
          <a:graphicData uri="http://schemas.openxmlformats.org/drawingml/2006/chart">
            <c:chart xmlns:c="http://schemas.openxmlformats.org/drawingml/2006/chart" xmlns:r="http://schemas.openxmlformats.org/officeDocument/2006/relationships" r:id="rId3"/>
          </a:graphicData>
        </a:graphic>
      </p:graphicFrame>
      <p:sp>
        <p:nvSpPr>
          <p:cNvPr id="20483" name="Text Box 7"/>
          <p:cNvSpPr txBox="1">
            <a:spLocks noChangeArrowheads="1"/>
          </p:cNvSpPr>
          <p:nvPr/>
        </p:nvSpPr>
        <p:spPr bwMode="auto">
          <a:xfrm>
            <a:off x="6643688" y="2000250"/>
            <a:ext cx="2200275" cy="461963"/>
          </a:xfrm>
          <a:prstGeom prst="rect">
            <a:avLst/>
          </a:prstGeom>
          <a:noFill/>
          <a:ln w="9525">
            <a:noFill/>
            <a:miter lim="800000"/>
            <a:headEnd/>
            <a:tailEnd/>
          </a:ln>
        </p:spPr>
        <p:txBody>
          <a:bodyPr>
            <a:spAutoFit/>
          </a:bodyPr>
          <a:lstStyle/>
          <a:p>
            <a:pPr>
              <a:spcBef>
                <a:spcPct val="50000"/>
              </a:spcBef>
            </a:pPr>
            <a:r>
              <a:rPr lang="en-GB" sz="2400">
                <a:solidFill>
                  <a:srgbClr val="002060"/>
                </a:solidFill>
                <a:latin typeface="Calibri" pitchFamily="34" charset="0"/>
              </a:rPr>
              <a:t>Cataract 39%</a:t>
            </a:r>
            <a:endParaRPr lang="en-US" sz="2400">
              <a:solidFill>
                <a:srgbClr val="002060"/>
              </a:solidFill>
              <a:latin typeface="Calibri" pitchFamily="34" charset="0"/>
            </a:endParaRPr>
          </a:p>
        </p:txBody>
      </p:sp>
      <p:sp>
        <p:nvSpPr>
          <p:cNvPr id="20484" name="Text Box 8"/>
          <p:cNvSpPr txBox="1">
            <a:spLocks noChangeArrowheads="1"/>
          </p:cNvSpPr>
          <p:nvPr/>
        </p:nvSpPr>
        <p:spPr bwMode="auto">
          <a:xfrm>
            <a:off x="4143375" y="6357938"/>
            <a:ext cx="3143250" cy="461962"/>
          </a:xfrm>
          <a:prstGeom prst="rect">
            <a:avLst/>
          </a:prstGeom>
          <a:noFill/>
          <a:ln w="9525">
            <a:noFill/>
            <a:miter lim="800000"/>
            <a:headEnd/>
            <a:tailEnd/>
          </a:ln>
        </p:spPr>
        <p:txBody>
          <a:bodyPr>
            <a:spAutoFit/>
          </a:bodyPr>
          <a:lstStyle/>
          <a:p>
            <a:pPr>
              <a:spcBef>
                <a:spcPct val="50000"/>
              </a:spcBef>
            </a:pPr>
            <a:r>
              <a:rPr lang="en-GB" sz="2400">
                <a:solidFill>
                  <a:srgbClr val="002060"/>
                </a:solidFill>
                <a:latin typeface="Calibri" pitchFamily="34" charset="0"/>
              </a:rPr>
              <a:t>Refractive error 18%</a:t>
            </a:r>
            <a:endParaRPr lang="en-US" sz="2400">
              <a:solidFill>
                <a:srgbClr val="002060"/>
              </a:solidFill>
              <a:latin typeface="Calibri" pitchFamily="34" charset="0"/>
            </a:endParaRPr>
          </a:p>
        </p:txBody>
      </p:sp>
      <p:sp>
        <p:nvSpPr>
          <p:cNvPr id="20485" name="Text Box 9"/>
          <p:cNvSpPr txBox="1">
            <a:spLocks noChangeArrowheads="1"/>
          </p:cNvSpPr>
          <p:nvPr/>
        </p:nvSpPr>
        <p:spPr bwMode="auto">
          <a:xfrm>
            <a:off x="571500" y="5715000"/>
            <a:ext cx="2381250" cy="461963"/>
          </a:xfrm>
          <a:prstGeom prst="rect">
            <a:avLst/>
          </a:prstGeom>
          <a:noFill/>
          <a:ln w="9525">
            <a:noFill/>
            <a:miter lim="800000"/>
            <a:headEnd/>
            <a:tailEnd/>
          </a:ln>
        </p:spPr>
        <p:txBody>
          <a:bodyPr>
            <a:spAutoFit/>
          </a:bodyPr>
          <a:lstStyle/>
          <a:p>
            <a:pPr>
              <a:spcBef>
                <a:spcPct val="50000"/>
              </a:spcBef>
            </a:pPr>
            <a:r>
              <a:rPr lang="en-GB" sz="2400">
                <a:solidFill>
                  <a:srgbClr val="002060"/>
                </a:solidFill>
                <a:latin typeface="Calibri" pitchFamily="34" charset="0"/>
              </a:rPr>
              <a:t>Glaucoma 10%</a:t>
            </a:r>
            <a:endParaRPr lang="en-US" sz="2400">
              <a:solidFill>
                <a:srgbClr val="002060"/>
              </a:solidFill>
              <a:latin typeface="Calibri" pitchFamily="34" charset="0"/>
            </a:endParaRPr>
          </a:p>
        </p:txBody>
      </p:sp>
      <p:sp>
        <p:nvSpPr>
          <p:cNvPr id="20486" name="Text Box 10"/>
          <p:cNvSpPr txBox="1">
            <a:spLocks noChangeArrowheads="1"/>
          </p:cNvSpPr>
          <p:nvPr/>
        </p:nvSpPr>
        <p:spPr bwMode="auto">
          <a:xfrm>
            <a:off x="214313" y="4368800"/>
            <a:ext cx="1857375" cy="461963"/>
          </a:xfrm>
          <a:prstGeom prst="rect">
            <a:avLst/>
          </a:prstGeom>
          <a:noFill/>
          <a:ln w="9525">
            <a:noFill/>
            <a:miter lim="800000"/>
            <a:headEnd/>
            <a:tailEnd/>
          </a:ln>
        </p:spPr>
        <p:txBody>
          <a:bodyPr>
            <a:spAutoFit/>
          </a:bodyPr>
          <a:lstStyle/>
          <a:p>
            <a:pPr>
              <a:spcBef>
                <a:spcPct val="50000"/>
              </a:spcBef>
            </a:pPr>
            <a:r>
              <a:rPr lang="en-GB" sz="2400">
                <a:solidFill>
                  <a:srgbClr val="002060"/>
                </a:solidFill>
                <a:latin typeface="Calibri" pitchFamily="34" charset="0"/>
              </a:rPr>
              <a:t>ARMD 7%</a:t>
            </a:r>
            <a:endParaRPr lang="en-US" sz="2400">
              <a:solidFill>
                <a:srgbClr val="002060"/>
              </a:solidFill>
              <a:latin typeface="Calibri" pitchFamily="34" charset="0"/>
            </a:endParaRPr>
          </a:p>
        </p:txBody>
      </p:sp>
      <p:sp>
        <p:nvSpPr>
          <p:cNvPr id="20487" name="Text Box 12"/>
          <p:cNvSpPr txBox="1">
            <a:spLocks noChangeArrowheads="1"/>
          </p:cNvSpPr>
          <p:nvPr/>
        </p:nvSpPr>
        <p:spPr bwMode="auto">
          <a:xfrm>
            <a:off x="500063" y="3297238"/>
            <a:ext cx="1285875" cy="461962"/>
          </a:xfrm>
          <a:prstGeom prst="rect">
            <a:avLst/>
          </a:prstGeom>
          <a:noFill/>
          <a:ln w="9525">
            <a:noFill/>
            <a:miter lim="800000"/>
            <a:headEnd/>
            <a:tailEnd/>
          </a:ln>
        </p:spPr>
        <p:txBody>
          <a:bodyPr>
            <a:spAutoFit/>
          </a:bodyPr>
          <a:lstStyle/>
          <a:p>
            <a:pPr>
              <a:spcBef>
                <a:spcPct val="50000"/>
              </a:spcBef>
            </a:pPr>
            <a:r>
              <a:rPr lang="en-GB" sz="2400">
                <a:solidFill>
                  <a:srgbClr val="002060"/>
                </a:solidFill>
                <a:latin typeface="Calibri" pitchFamily="34" charset="0"/>
              </a:rPr>
              <a:t>CO 4%</a:t>
            </a:r>
            <a:endParaRPr lang="en-US" sz="2400">
              <a:solidFill>
                <a:srgbClr val="002060"/>
              </a:solidFill>
              <a:latin typeface="Calibri" pitchFamily="34" charset="0"/>
            </a:endParaRPr>
          </a:p>
        </p:txBody>
      </p:sp>
      <p:sp>
        <p:nvSpPr>
          <p:cNvPr id="20488" name="Text Box 12"/>
          <p:cNvSpPr txBox="1">
            <a:spLocks noChangeArrowheads="1"/>
          </p:cNvSpPr>
          <p:nvPr/>
        </p:nvSpPr>
        <p:spPr bwMode="auto">
          <a:xfrm>
            <a:off x="571500" y="2654300"/>
            <a:ext cx="1643063" cy="523875"/>
          </a:xfrm>
          <a:prstGeom prst="rect">
            <a:avLst/>
          </a:prstGeom>
          <a:noFill/>
          <a:ln w="9525">
            <a:noFill/>
            <a:miter lim="800000"/>
            <a:headEnd/>
            <a:tailEnd/>
          </a:ln>
        </p:spPr>
        <p:txBody>
          <a:bodyPr>
            <a:spAutoFit/>
          </a:bodyPr>
          <a:lstStyle/>
          <a:p>
            <a:pPr>
              <a:spcBef>
                <a:spcPct val="50000"/>
              </a:spcBef>
            </a:pPr>
            <a:r>
              <a:rPr lang="en-GB" sz="2800">
                <a:solidFill>
                  <a:srgbClr val="002060"/>
                </a:solidFill>
                <a:latin typeface="Calibri" pitchFamily="34" charset="0"/>
              </a:rPr>
              <a:t>DR 4%</a:t>
            </a:r>
            <a:endParaRPr lang="en-US" sz="2800">
              <a:solidFill>
                <a:srgbClr val="002060"/>
              </a:solidFill>
              <a:latin typeface="Calibri" pitchFamily="34" charset="0"/>
            </a:endParaRPr>
          </a:p>
        </p:txBody>
      </p:sp>
      <p:sp>
        <p:nvSpPr>
          <p:cNvPr id="20489" name="Text Box 11"/>
          <p:cNvSpPr txBox="1">
            <a:spLocks noChangeArrowheads="1"/>
          </p:cNvSpPr>
          <p:nvPr/>
        </p:nvSpPr>
        <p:spPr bwMode="auto">
          <a:xfrm>
            <a:off x="500063" y="1714500"/>
            <a:ext cx="2214562" cy="461963"/>
          </a:xfrm>
          <a:prstGeom prst="rect">
            <a:avLst/>
          </a:prstGeom>
          <a:noFill/>
          <a:ln w="9525">
            <a:noFill/>
            <a:miter lim="800000"/>
            <a:headEnd/>
            <a:tailEnd/>
          </a:ln>
        </p:spPr>
        <p:txBody>
          <a:bodyPr>
            <a:spAutoFit/>
          </a:bodyPr>
          <a:lstStyle/>
          <a:p>
            <a:pPr>
              <a:spcBef>
                <a:spcPct val="50000"/>
              </a:spcBef>
            </a:pPr>
            <a:r>
              <a:rPr lang="en-GB" sz="2400">
                <a:solidFill>
                  <a:srgbClr val="002060"/>
                </a:solidFill>
                <a:latin typeface="Calibri" pitchFamily="34" charset="0"/>
              </a:rPr>
              <a:t>Trachoma 3%</a:t>
            </a:r>
            <a:endParaRPr lang="en-US" sz="2400">
              <a:solidFill>
                <a:srgbClr val="002060"/>
              </a:solidFill>
              <a:latin typeface="Calibri" pitchFamily="34" charset="0"/>
            </a:endParaRPr>
          </a:p>
        </p:txBody>
      </p:sp>
      <p:sp>
        <p:nvSpPr>
          <p:cNvPr id="20490" name="Text Box 13"/>
          <p:cNvSpPr txBox="1">
            <a:spLocks noChangeArrowheads="1"/>
          </p:cNvSpPr>
          <p:nvPr/>
        </p:nvSpPr>
        <p:spPr bwMode="auto">
          <a:xfrm>
            <a:off x="285750" y="2154238"/>
            <a:ext cx="2286000" cy="461962"/>
          </a:xfrm>
          <a:prstGeom prst="rect">
            <a:avLst/>
          </a:prstGeom>
          <a:noFill/>
          <a:ln w="9525">
            <a:noFill/>
            <a:miter lim="800000"/>
            <a:headEnd/>
            <a:tailEnd/>
          </a:ln>
        </p:spPr>
        <p:txBody>
          <a:bodyPr>
            <a:spAutoFit/>
          </a:bodyPr>
          <a:lstStyle/>
          <a:p>
            <a:pPr>
              <a:spcBef>
                <a:spcPct val="50000"/>
              </a:spcBef>
            </a:pPr>
            <a:r>
              <a:rPr lang="en-GB" sz="2400">
                <a:solidFill>
                  <a:srgbClr val="002060"/>
                </a:solidFill>
                <a:latin typeface="Calibri" pitchFamily="34" charset="0"/>
              </a:rPr>
              <a:t>Childhood 3%</a:t>
            </a:r>
            <a:endParaRPr lang="en-US" sz="2400">
              <a:solidFill>
                <a:srgbClr val="002060"/>
              </a:solidFill>
              <a:latin typeface="Calibri" pitchFamily="34" charset="0"/>
            </a:endParaRPr>
          </a:p>
        </p:txBody>
      </p:sp>
      <p:sp>
        <p:nvSpPr>
          <p:cNvPr id="20491" name="Text Box 14"/>
          <p:cNvSpPr txBox="1">
            <a:spLocks noChangeArrowheads="1"/>
          </p:cNvSpPr>
          <p:nvPr/>
        </p:nvSpPr>
        <p:spPr bwMode="auto">
          <a:xfrm>
            <a:off x="2357438" y="1214438"/>
            <a:ext cx="2000250" cy="461962"/>
          </a:xfrm>
          <a:prstGeom prst="rect">
            <a:avLst/>
          </a:prstGeom>
          <a:noFill/>
          <a:ln w="9525">
            <a:noFill/>
            <a:miter lim="800000"/>
            <a:headEnd/>
            <a:tailEnd/>
          </a:ln>
        </p:spPr>
        <p:txBody>
          <a:bodyPr>
            <a:spAutoFit/>
          </a:bodyPr>
          <a:lstStyle/>
          <a:p>
            <a:pPr>
              <a:spcBef>
                <a:spcPct val="50000"/>
              </a:spcBef>
            </a:pPr>
            <a:r>
              <a:rPr lang="en-GB" sz="2400">
                <a:solidFill>
                  <a:srgbClr val="002060"/>
                </a:solidFill>
                <a:latin typeface="Calibri" pitchFamily="34" charset="0"/>
              </a:rPr>
              <a:t>Other 11%</a:t>
            </a:r>
            <a:endParaRPr lang="en-US" sz="2400">
              <a:solidFill>
                <a:srgbClr val="002060"/>
              </a:solidFill>
              <a:latin typeface="Calibri" pitchFamily="34" charset="0"/>
            </a:endParaRPr>
          </a:p>
        </p:txBody>
      </p:sp>
      <p:sp>
        <p:nvSpPr>
          <p:cNvPr id="17" name="Oval 16"/>
          <p:cNvSpPr/>
          <p:nvPr/>
        </p:nvSpPr>
        <p:spPr>
          <a:xfrm>
            <a:off x="395288" y="2565400"/>
            <a:ext cx="1479550" cy="6477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00206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9" descr="population data map 2.wmf"/>
          <p:cNvPicPr>
            <a:picLocks noChangeAspect="1"/>
          </p:cNvPicPr>
          <p:nvPr/>
        </p:nvPicPr>
        <p:blipFill>
          <a:blip r:embed="rId3"/>
          <a:srcRect/>
          <a:stretch>
            <a:fillRect/>
          </a:stretch>
        </p:blipFill>
        <p:spPr bwMode="auto">
          <a:xfrm>
            <a:off x="0" y="601663"/>
            <a:ext cx="8850313" cy="6256337"/>
          </a:xfrm>
          <a:prstGeom prst="rect">
            <a:avLst/>
          </a:prstGeom>
          <a:noFill/>
          <a:ln w="9525">
            <a:noFill/>
            <a:miter lim="800000"/>
            <a:headEnd/>
            <a:tailEnd/>
          </a:ln>
        </p:spPr>
      </p:pic>
      <p:sp>
        <p:nvSpPr>
          <p:cNvPr id="11" name="Title 1"/>
          <p:cNvSpPr>
            <a:spLocks noGrp="1"/>
          </p:cNvSpPr>
          <p:nvPr>
            <p:ph type="title"/>
          </p:nvPr>
        </p:nvSpPr>
        <p:spPr>
          <a:xfrm>
            <a:off x="395288" y="0"/>
            <a:ext cx="8229600" cy="1143000"/>
          </a:xfrm>
        </p:spPr>
        <p:txBody>
          <a:bodyPr rtlCol="0">
            <a:normAutofit fontScale="90000"/>
          </a:bodyPr>
          <a:lstStyle/>
          <a:p>
            <a:pPr eaLnBrk="1" fontAlgn="auto" hangingPunct="1">
              <a:spcAft>
                <a:spcPts val="0"/>
              </a:spcAft>
              <a:defRPr/>
            </a:pPr>
            <a:r>
              <a:rPr lang="en-US" dirty="0" smtClean="0"/>
              <a:t>Few countries with population based DR prevalence data</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GB" smtClean="0"/>
              <a:t>RAAB+DR overview</a:t>
            </a:r>
            <a:endParaRPr lang="en-US" smtClean="0"/>
          </a:p>
        </p:txBody>
      </p:sp>
      <p:sp>
        <p:nvSpPr>
          <p:cNvPr id="24578" name="Content Placeholder 2"/>
          <p:cNvSpPr>
            <a:spLocks noGrp="1"/>
          </p:cNvSpPr>
          <p:nvPr>
            <p:ph idx="1"/>
          </p:nvPr>
        </p:nvSpPr>
        <p:spPr>
          <a:xfrm>
            <a:off x="323850" y="1917700"/>
            <a:ext cx="8640763" cy="4464050"/>
          </a:xfrm>
        </p:spPr>
        <p:txBody>
          <a:bodyPr/>
          <a:lstStyle/>
          <a:p>
            <a:pPr eaLnBrk="1" hangingPunct="1">
              <a:buFont typeface="Arial" charset="0"/>
              <a:buNone/>
            </a:pPr>
            <a:r>
              <a:rPr lang="en-GB" sz="2400" smtClean="0"/>
              <a:t>In addition to standard RAAB:</a:t>
            </a:r>
          </a:p>
          <a:p>
            <a:pPr eaLnBrk="1" hangingPunct="1">
              <a:buFont typeface="Arial" charset="0"/>
              <a:buNone/>
            </a:pPr>
            <a:endParaRPr lang="en-GB" sz="2400" smtClean="0"/>
          </a:p>
          <a:p>
            <a:pPr eaLnBrk="1" hangingPunct="1"/>
            <a:r>
              <a:rPr lang="en-GB" sz="2400" smtClean="0">
                <a:solidFill>
                  <a:srgbClr val="000000"/>
                </a:solidFill>
              </a:rPr>
              <a:t>Assess diabetes status of all participants:</a:t>
            </a:r>
          </a:p>
          <a:p>
            <a:pPr lvl="1" eaLnBrk="1" hangingPunct="1"/>
            <a:r>
              <a:rPr lang="en-GB" sz="2400" smtClean="0">
                <a:solidFill>
                  <a:srgbClr val="000000"/>
                </a:solidFill>
              </a:rPr>
              <a:t>Ask if they have been previously diagnosed with diabetes </a:t>
            </a:r>
          </a:p>
          <a:p>
            <a:pPr lvl="1" eaLnBrk="1" hangingPunct="1"/>
            <a:r>
              <a:rPr lang="en-GB" sz="2400" smtClean="0">
                <a:solidFill>
                  <a:srgbClr val="000000"/>
                </a:solidFill>
              </a:rPr>
              <a:t>Do a random blood glucose (RBG) test</a:t>
            </a:r>
          </a:p>
          <a:p>
            <a:pPr eaLnBrk="1" hangingPunct="1">
              <a:buFont typeface="Arial" charset="0"/>
              <a:buNone/>
            </a:pPr>
            <a:endParaRPr lang="en-GB" sz="2400" smtClean="0">
              <a:solidFill>
                <a:srgbClr val="000000"/>
              </a:solidFill>
            </a:endParaRPr>
          </a:p>
          <a:p>
            <a:pPr eaLnBrk="1" hangingPunct="1"/>
            <a:r>
              <a:rPr lang="en-GB" sz="2400" smtClean="0">
                <a:solidFill>
                  <a:srgbClr val="000000"/>
                </a:solidFill>
              </a:rPr>
              <a:t>Dilated examination on all ‘diabetics’ with </a:t>
            </a:r>
            <a:r>
              <a:rPr lang="en-GB" sz="2400" u="sng" smtClean="0">
                <a:solidFill>
                  <a:srgbClr val="000000"/>
                </a:solidFill>
              </a:rPr>
              <a:t>direct</a:t>
            </a:r>
            <a:r>
              <a:rPr lang="en-GB" sz="2400" smtClean="0">
                <a:solidFill>
                  <a:srgbClr val="000000"/>
                </a:solidFill>
              </a:rPr>
              <a:t> and </a:t>
            </a:r>
            <a:r>
              <a:rPr lang="en-GB" sz="2400" u="sng" smtClean="0">
                <a:solidFill>
                  <a:srgbClr val="000000"/>
                </a:solidFill>
              </a:rPr>
              <a:t>indirect</a:t>
            </a:r>
            <a:r>
              <a:rPr lang="en-GB" sz="2400" smtClean="0">
                <a:solidFill>
                  <a:srgbClr val="000000"/>
                </a:solidFill>
              </a:rPr>
              <a:t> ophthalmoscope</a:t>
            </a:r>
          </a:p>
          <a:p>
            <a:pPr eaLnBrk="1" hangingPunct="1"/>
            <a:endParaRPr lang="en-GB" sz="2400" smtClean="0"/>
          </a:p>
          <a:p>
            <a:pPr eaLnBrk="1" hangingPunct="1"/>
            <a:endParaRPr 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GB" smtClean="0"/>
              <a:t>What this will tell us</a:t>
            </a:r>
            <a:endParaRPr lang="en-US" smtClean="0"/>
          </a:p>
        </p:txBody>
      </p:sp>
      <p:sp>
        <p:nvSpPr>
          <p:cNvPr id="26626" name="Content Placeholder 2"/>
          <p:cNvSpPr>
            <a:spLocks noGrp="1"/>
          </p:cNvSpPr>
          <p:nvPr>
            <p:ph idx="1"/>
          </p:nvPr>
        </p:nvSpPr>
        <p:spPr>
          <a:xfrm>
            <a:off x="323850" y="1844675"/>
            <a:ext cx="8640763" cy="4537075"/>
          </a:xfrm>
        </p:spPr>
        <p:txBody>
          <a:bodyPr/>
          <a:lstStyle/>
          <a:p>
            <a:pPr eaLnBrk="1" hangingPunct="1">
              <a:lnSpc>
                <a:spcPct val="120000"/>
              </a:lnSpc>
              <a:buFont typeface="Arial" charset="0"/>
              <a:buNone/>
            </a:pPr>
            <a:r>
              <a:rPr lang="en-GB" sz="2400" smtClean="0"/>
              <a:t>DR module provides estimates of:</a:t>
            </a:r>
          </a:p>
          <a:p>
            <a:pPr eaLnBrk="1" hangingPunct="1">
              <a:lnSpc>
                <a:spcPct val="120000"/>
              </a:lnSpc>
            </a:pPr>
            <a:r>
              <a:rPr lang="en-GB" sz="2400" smtClean="0"/>
              <a:t>Prevalence of diabetes</a:t>
            </a:r>
          </a:p>
          <a:p>
            <a:pPr eaLnBrk="1" hangingPunct="1">
              <a:lnSpc>
                <a:spcPct val="120000"/>
              </a:lnSpc>
            </a:pPr>
            <a:r>
              <a:rPr lang="en-GB" sz="2400" smtClean="0"/>
              <a:t>Prevalence of DR and sight threatening DR among people with diabetes and in general population</a:t>
            </a:r>
          </a:p>
          <a:p>
            <a:pPr eaLnBrk="1" hangingPunct="1">
              <a:lnSpc>
                <a:spcPct val="120000"/>
              </a:lnSpc>
            </a:pPr>
            <a:r>
              <a:rPr lang="en-US" sz="2400" smtClean="0"/>
              <a:t>Coverage of DR examinations among people with known diabetes </a:t>
            </a:r>
          </a:p>
          <a:p>
            <a:pPr eaLnBrk="1" hangingPunct="1">
              <a:lnSpc>
                <a:spcPct val="120000"/>
              </a:lnSpc>
            </a:pPr>
            <a:r>
              <a:rPr lang="en-US" sz="2400" smtClean="0"/>
              <a:t>Levels of glyceamic control among people with diabetes </a:t>
            </a:r>
          </a:p>
          <a:p>
            <a:pPr eaLnBrk="1" hangingPunct="1">
              <a:lnSpc>
                <a:spcPct val="120000"/>
              </a:lnSpc>
              <a:buFont typeface="Arial" charset="0"/>
              <a:buNone/>
            </a:pPr>
            <a:r>
              <a:rPr lang="en-GB" sz="2400" smtClean="0"/>
              <a:t>…. among people aged 50+ years</a:t>
            </a:r>
          </a:p>
          <a:p>
            <a:pPr eaLnBrk="1" hangingPunct="1">
              <a:lnSpc>
                <a:spcPct val="120000"/>
              </a:lnSpc>
              <a:buFont typeface="Arial" charset="0"/>
              <a:buNone/>
            </a:pPr>
            <a:r>
              <a:rPr lang="en-GB" sz="2400" smtClean="0"/>
              <a:t>…. to be used to inform service planning</a:t>
            </a:r>
            <a:endParaRPr lang="en-US" sz="240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eaLnBrk="1" hangingPunct="1"/>
            <a:r>
              <a:rPr lang="en-GB" smtClean="0"/>
              <a:t>Results from Chiapas, Mexico</a:t>
            </a:r>
            <a:endParaRPr lang="en-US" smtClean="0"/>
          </a:p>
        </p:txBody>
      </p:sp>
      <p:graphicFrame>
        <p:nvGraphicFramePr>
          <p:cNvPr id="28698" name="Group 26"/>
          <p:cNvGraphicFramePr>
            <a:graphicFrameLocks noGrp="1"/>
          </p:cNvGraphicFramePr>
          <p:nvPr/>
        </p:nvGraphicFramePr>
        <p:xfrm>
          <a:off x="468313" y="1628775"/>
          <a:ext cx="8280400" cy="3959225"/>
        </p:xfrm>
        <a:graphic>
          <a:graphicData uri="http://schemas.openxmlformats.org/drawingml/2006/table">
            <a:tbl>
              <a:tblPr/>
              <a:tblGrid>
                <a:gridCol w="6899275"/>
                <a:gridCol w="1381125"/>
              </a:tblGrid>
              <a:tr h="581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4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smtClean="0">
                          <a:ln>
                            <a:noFill/>
                          </a:ln>
                          <a:solidFill>
                            <a:srgbClr val="FFFFFF"/>
                          </a:solidFill>
                          <a:effectLst/>
                          <a:latin typeface="Calibri" pitchFamily="34" charset="0"/>
                          <a:cs typeface="Arial" charset="0"/>
                        </a:rPr>
                        <a:t>Results</a:t>
                      </a:r>
                      <a:endParaRPr kumimoji="0" lang="en-US" sz="24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81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Prevalence of diabetes</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20%</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1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Prevalence of DR among diabetics</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40%</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1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Prevalence of sight threatening DR among diabetics</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23%</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318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Proportion of diabetic participants with previous eye exam</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47%</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0033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Proportion of diabetic participants with poor glycaemic control (RBG ≥ 200mg/dl)</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73%</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633</TotalTime>
  <Words>1120</Words>
  <Application>Microsoft Office PowerPoint</Application>
  <PresentationFormat>On-screen Show (4:3)</PresentationFormat>
  <Paragraphs>146</Paragraphs>
  <Slides>16</Slides>
  <Notes>12</Notes>
  <HiddenSlides>0</HiddenSlides>
  <MMClips>0</MMClips>
  <ScaleCrop>false</ScaleCrop>
  <HeadingPairs>
    <vt:vector size="6" baseType="variant">
      <vt:variant>
        <vt:lpstr>Gebruikte lettertypen</vt:lpstr>
      </vt:variant>
      <vt:variant>
        <vt:i4>2</vt:i4>
      </vt:variant>
      <vt:variant>
        <vt:lpstr>Ontwerpsjabloon</vt:lpstr>
      </vt:variant>
      <vt:variant>
        <vt:i4>1</vt:i4>
      </vt:variant>
      <vt:variant>
        <vt:lpstr>Diatitels</vt:lpstr>
      </vt:variant>
      <vt:variant>
        <vt:i4>16</vt:i4>
      </vt:variant>
    </vt:vector>
  </HeadingPairs>
  <TitlesOfParts>
    <vt:vector size="19" baseType="lpstr">
      <vt:lpstr>Arial</vt:lpstr>
      <vt:lpstr>Calibri</vt:lpstr>
      <vt:lpstr>Office Theme</vt:lpstr>
      <vt:lpstr>RAAB+DR: Diabetic Retinopathy Module</vt:lpstr>
      <vt:lpstr>Why assess DR in RAAB?</vt:lpstr>
      <vt:lpstr>Diabetes – a growing problem</vt:lpstr>
      <vt:lpstr>Dia 4</vt:lpstr>
      <vt:lpstr>Diabetic retinopathy</vt:lpstr>
      <vt:lpstr>Few countries with population based DR prevalence data</vt:lpstr>
      <vt:lpstr>RAAB+DR overview</vt:lpstr>
      <vt:lpstr>What this will tell us</vt:lpstr>
      <vt:lpstr>Results from Chiapas, Mexico</vt:lpstr>
      <vt:lpstr>Methods</vt:lpstr>
      <vt:lpstr>1. Obtain informed  written consent</vt:lpstr>
      <vt:lpstr>2. Assess diabetes (section H)</vt:lpstr>
      <vt:lpstr>3. Ask questions to people with known diabetes (section I)</vt:lpstr>
      <vt:lpstr>4. Dilated eye examination of all people with diabetes (section J)</vt:lpstr>
      <vt:lpstr>Diabetes classification</vt:lpstr>
      <vt:lpstr>Dia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Diabetic Retinopathy module</dc:title>
  <dc:creator>ICRUSPOL</dc:creator>
  <cp:lastModifiedBy>Hans Limburg</cp:lastModifiedBy>
  <cp:revision>30</cp:revision>
  <dcterms:created xsi:type="dcterms:W3CDTF">2012-03-05T16:10:45Z</dcterms:created>
  <dcterms:modified xsi:type="dcterms:W3CDTF">2013-03-28T20:13:37Z</dcterms:modified>
</cp:coreProperties>
</file>